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move the slide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Times New Roman"/>
              </a:rPr>
              <a:t>&lt;header&gt;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56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57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432ECEB1-6342-4774-B385-1518E831CA2E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0920" cy="3427920"/>
          </a:xfrm>
          <a:prstGeom prst="rect">
            <a:avLst/>
          </a:prstGeom>
        </p:spPr>
      </p:sp>
      <p:sp>
        <p:nvSpPr>
          <p:cNvPr id="50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502" name="CustomShape 3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5B581781-F10E-48CC-B07F-F65084DB1741}" type="slidenum">
              <a:rPr b="0" lang="en-US" sz="1200" spc="-1" strike="noStrike">
                <a:solidFill>
                  <a:srgbClr val="000000"/>
                </a:solidFill>
                <a:latin typeface="Arial"/>
                <a:ea typeface="+mn-ea"/>
              </a:rPr>
              <a:t>2</a:t>
            </a:fld>
            <a:endParaRPr b="0" lang="en-US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latin typeface="Arial"/>
              </a:rPr>
              <a:t>Click to edit the title text format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Click to edit the outline text format</a:t>
            </a:r>
            <a:endParaRPr b="0" lang="en-US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Arial"/>
              </a:rPr>
              <a:t>Second Outline Level</a:t>
            </a:r>
            <a:endParaRPr b="0" lang="en-US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Third Outline Level</a:t>
            </a:r>
            <a:endParaRPr b="0" lang="en-US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Arial"/>
              </a:rPr>
              <a:t>Fourth Outline Level</a:t>
            </a:r>
            <a:endParaRPr b="0" lang="en-US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Fifth Outline Level</a:t>
            </a:r>
            <a:endParaRPr b="0" lang="en-US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Sixth Outline Level</a:t>
            </a:r>
            <a:endParaRPr b="0" lang="en-US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Seventh Outline Level</a:t>
            </a:r>
            <a:endParaRPr b="0" lang="en-US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685800" y="2130480"/>
            <a:ext cx="7771320" cy="1468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ESSA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59" name="CustomShape 2"/>
          <p:cNvSpPr/>
          <p:nvPr/>
        </p:nvSpPr>
        <p:spPr>
          <a:xfrm>
            <a:off x="1371600" y="3886200"/>
            <a:ext cx="6399720" cy="1751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b="0" lang="en-US" sz="3200" spc="-1" strike="noStrike">
                <a:solidFill>
                  <a:srgbClr val="8b8b8b"/>
                </a:solidFill>
                <a:latin typeface="Calibri"/>
                <a:ea typeface="DejaVu Sans"/>
              </a:rPr>
              <a:t>2021 Player Draft Proposal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CustomShape 1"/>
          <p:cNvSpPr/>
          <p:nvPr/>
        </p:nvSpPr>
        <p:spPr>
          <a:xfrm>
            <a:off x="7772400" y="32004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41" name="CustomShape 2"/>
          <p:cNvSpPr/>
          <p:nvPr/>
        </p:nvSpPr>
        <p:spPr>
          <a:xfrm>
            <a:off x="3352680" y="21337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42" name="CustomShape 3"/>
          <p:cNvSpPr/>
          <p:nvPr/>
        </p:nvSpPr>
        <p:spPr>
          <a:xfrm>
            <a:off x="457200" y="1066680"/>
            <a:ext cx="4039200" cy="638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000" algn="ctr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Players by Ranking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343" name="CustomShape 4"/>
          <p:cNvSpPr/>
          <p:nvPr/>
        </p:nvSpPr>
        <p:spPr>
          <a:xfrm>
            <a:off x="4724280" y="1066680"/>
            <a:ext cx="4040640" cy="638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000" algn="ctr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Teams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344" name="CustomShape 5"/>
          <p:cNvSpPr/>
          <p:nvPr/>
        </p:nvSpPr>
        <p:spPr>
          <a:xfrm>
            <a:off x="4645080" y="1752480"/>
            <a:ext cx="2135520" cy="388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AutoNum type="arabicPlain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RenPark</a:t>
            </a: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AutoNum type="arabicPlain" startAt="2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Glen Cade</a:t>
            </a: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AutoNum type="arabicPlain" startAt="3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The Grille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AutoNum type="arabicPlain" startAt="3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M&amp;M Foods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345" name="CustomShape 6"/>
          <p:cNvSpPr/>
          <p:nvPr/>
        </p:nvSpPr>
        <p:spPr>
          <a:xfrm>
            <a:off x="7007400" y="1752480"/>
            <a:ext cx="2135520" cy="3885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AutoNum type="arabicPlain" startAt="5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Roto-Rooter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AutoNum type="arabicPlain" startAt="5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Abacus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AutoNum type="arabicPlain" startAt="5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Westowne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AutoNum type="arabicPlain" startAt="5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Mud Hens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346" name="CustomShape 7"/>
          <p:cNvSpPr/>
          <p:nvPr/>
        </p:nvSpPr>
        <p:spPr>
          <a:xfrm>
            <a:off x="304920" y="1676520"/>
            <a:ext cx="4039200" cy="479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00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b="0" lang="en-US" sz="32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en-US" sz="32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en-US" sz="32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en-US" sz="32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en-US" sz="32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b="0" lang="en-US" sz="32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47" name="CustomShape 8"/>
          <p:cNvSpPr/>
          <p:nvPr/>
        </p:nvSpPr>
        <p:spPr>
          <a:xfrm>
            <a:off x="5410080" y="320040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48" name="CustomShape 9"/>
          <p:cNvSpPr/>
          <p:nvPr/>
        </p:nvSpPr>
        <p:spPr>
          <a:xfrm>
            <a:off x="685800" y="213372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49" name="CustomShape 10"/>
          <p:cNvSpPr/>
          <p:nvPr/>
        </p:nvSpPr>
        <p:spPr>
          <a:xfrm>
            <a:off x="7391520" y="541008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0" name="CustomShape 11"/>
          <p:cNvSpPr/>
          <p:nvPr/>
        </p:nvSpPr>
        <p:spPr>
          <a:xfrm>
            <a:off x="2819520" y="21337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1" name="Line 12"/>
          <p:cNvSpPr/>
          <p:nvPr/>
        </p:nvSpPr>
        <p:spPr>
          <a:xfrm flipH="1">
            <a:off x="4570200" y="1373040"/>
            <a:ext cx="3240" cy="5029200"/>
          </a:xfrm>
          <a:prstGeom prst="line">
            <a:avLst/>
          </a:prstGeom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2" name="CustomShape 13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Third Round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353" name="CustomShape 14"/>
          <p:cNvSpPr/>
          <p:nvPr/>
        </p:nvSpPr>
        <p:spPr>
          <a:xfrm>
            <a:off x="239760" y="1676520"/>
            <a:ext cx="1084320" cy="455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18 – 20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354" name="CustomShape 15"/>
          <p:cNvSpPr/>
          <p:nvPr/>
        </p:nvSpPr>
        <p:spPr>
          <a:xfrm>
            <a:off x="3054240" y="1676520"/>
            <a:ext cx="1094760" cy="455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15 – 17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355" name="CustomShape 16"/>
          <p:cNvSpPr/>
          <p:nvPr/>
        </p:nvSpPr>
        <p:spPr>
          <a:xfrm>
            <a:off x="1758600" y="3505320"/>
            <a:ext cx="1094760" cy="455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12 – 14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356" name="CustomShape 17"/>
          <p:cNvSpPr/>
          <p:nvPr/>
        </p:nvSpPr>
        <p:spPr>
          <a:xfrm>
            <a:off x="310320" y="5562720"/>
            <a:ext cx="872280" cy="455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9 - 11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357" name="CustomShape 18"/>
          <p:cNvSpPr/>
          <p:nvPr/>
        </p:nvSpPr>
        <p:spPr>
          <a:xfrm>
            <a:off x="3176280" y="5562720"/>
            <a:ext cx="777600" cy="455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4 – 8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358" name="CustomShape 19"/>
          <p:cNvSpPr/>
          <p:nvPr/>
        </p:nvSpPr>
        <p:spPr>
          <a:xfrm>
            <a:off x="1600200" y="38862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9" name="CustomShape 20"/>
          <p:cNvSpPr/>
          <p:nvPr/>
        </p:nvSpPr>
        <p:spPr>
          <a:xfrm>
            <a:off x="2133720" y="38862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0" name="CustomShape 21"/>
          <p:cNvSpPr/>
          <p:nvPr/>
        </p:nvSpPr>
        <p:spPr>
          <a:xfrm>
            <a:off x="2666880" y="38862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1" name="CustomShape 22"/>
          <p:cNvSpPr/>
          <p:nvPr/>
        </p:nvSpPr>
        <p:spPr>
          <a:xfrm>
            <a:off x="1752480" y="40384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2" name="CustomShape 23"/>
          <p:cNvSpPr/>
          <p:nvPr/>
        </p:nvSpPr>
        <p:spPr>
          <a:xfrm>
            <a:off x="1905120" y="41911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3" name="CustomShape 24"/>
          <p:cNvSpPr/>
          <p:nvPr/>
        </p:nvSpPr>
        <p:spPr>
          <a:xfrm>
            <a:off x="7772400" y="43434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4" name="CustomShape 25"/>
          <p:cNvSpPr/>
          <p:nvPr/>
        </p:nvSpPr>
        <p:spPr>
          <a:xfrm>
            <a:off x="2438280" y="41911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5" name="CustomShape 26"/>
          <p:cNvSpPr/>
          <p:nvPr/>
        </p:nvSpPr>
        <p:spPr>
          <a:xfrm>
            <a:off x="2819520" y="40384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6" name="CustomShape 27"/>
          <p:cNvSpPr/>
          <p:nvPr/>
        </p:nvSpPr>
        <p:spPr>
          <a:xfrm>
            <a:off x="5029200" y="32004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7" name="CustomShape 28"/>
          <p:cNvSpPr/>
          <p:nvPr/>
        </p:nvSpPr>
        <p:spPr>
          <a:xfrm>
            <a:off x="7391520" y="320040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8" name="CustomShape 29"/>
          <p:cNvSpPr/>
          <p:nvPr/>
        </p:nvSpPr>
        <p:spPr>
          <a:xfrm>
            <a:off x="457200" y="243828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9" name="CustomShape 30"/>
          <p:cNvSpPr/>
          <p:nvPr/>
        </p:nvSpPr>
        <p:spPr>
          <a:xfrm>
            <a:off x="5029200" y="434340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0" name="CustomShape 31"/>
          <p:cNvSpPr/>
          <p:nvPr/>
        </p:nvSpPr>
        <p:spPr>
          <a:xfrm>
            <a:off x="5029200" y="213372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1" name="CustomShape 32"/>
          <p:cNvSpPr/>
          <p:nvPr/>
        </p:nvSpPr>
        <p:spPr>
          <a:xfrm>
            <a:off x="7772400" y="54100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2" name="CustomShape 33"/>
          <p:cNvSpPr/>
          <p:nvPr/>
        </p:nvSpPr>
        <p:spPr>
          <a:xfrm>
            <a:off x="3657600" y="24382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3" name="CustomShape 34"/>
          <p:cNvSpPr/>
          <p:nvPr/>
        </p:nvSpPr>
        <p:spPr>
          <a:xfrm>
            <a:off x="4038480" y="22860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4" name="CustomShape 35"/>
          <p:cNvSpPr/>
          <p:nvPr/>
        </p:nvSpPr>
        <p:spPr>
          <a:xfrm>
            <a:off x="7391520" y="21337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5" name="CustomShape 36"/>
          <p:cNvSpPr/>
          <p:nvPr/>
        </p:nvSpPr>
        <p:spPr>
          <a:xfrm>
            <a:off x="152280" y="60958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6" name="CustomShape 37"/>
          <p:cNvSpPr/>
          <p:nvPr/>
        </p:nvSpPr>
        <p:spPr>
          <a:xfrm>
            <a:off x="685800" y="60958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7" name="CustomShape 38"/>
          <p:cNvSpPr/>
          <p:nvPr/>
        </p:nvSpPr>
        <p:spPr>
          <a:xfrm>
            <a:off x="1219320" y="60958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8" name="CustomShape 39"/>
          <p:cNvSpPr/>
          <p:nvPr/>
        </p:nvSpPr>
        <p:spPr>
          <a:xfrm>
            <a:off x="304920" y="62485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9" name="CustomShape 40"/>
          <p:cNvSpPr/>
          <p:nvPr/>
        </p:nvSpPr>
        <p:spPr>
          <a:xfrm>
            <a:off x="5410080" y="21337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80" name="CustomShape 41"/>
          <p:cNvSpPr/>
          <p:nvPr/>
        </p:nvSpPr>
        <p:spPr>
          <a:xfrm>
            <a:off x="838080" y="62485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81" name="CustomShape 42"/>
          <p:cNvSpPr/>
          <p:nvPr/>
        </p:nvSpPr>
        <p:spPr>
          <a:xfrm>
            <a:off x="1371600" y="62485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82" name="CustomShape 43"/>
          <p:cNvSpPr/>
          <p:nvPr/>
        </p:nvSpPr>
        <p:spPr>
          <a:xfrm>
            <a:off x="5029200" y="54100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83" name="CustomShape 44"/>
          <p:cNvSpPr/>
          <p:nvPr/>
        </p:nvSpPr>
        <p:spPr>
          <a:xfrm>
            <a:off x="2819520" y="60199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84" name="CustomShape 45"/>
          <p:cNvSpPr/>
          <p:nvPr/>
        </p:nvSpPr>
        <p:spPr>
          <a:xfrm>
            <a:off x="3352680" y="60199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85" name="CustomShape 46"/>
          <p:cNvSpPr/>
          <p:nvPr/>
        </p:nvSpPr>
        <p:spPr>
          <a:xfrm>
            <a:off x="3886200" y="60199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86" name="CustomShape 47"/>
          <p:cNvSpPr/>
          <p:nvPr/>
        </p:nvSpPr>
        <p:spPr>
          <a:xfrm>
            <a:off x="2971800" y="61722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87" name="CustomShape 48"/>
          <p:cNvSpPr/>
          <p:nvPr/>
        </p:nvSpPr>
        <p:spPr>
          <a:xfrm>
            <a:off x="3124080" y="63244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88" name="CustomShape 49"/>
          <p:cNvSpPr/>
          <p:nvPr/>
        </p:nvSpPr>
        <p:spPr>
          <a:xfrm>
            <a:off x="7772400" y="21337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89" name="CustomShape 50"/>
          <p:cNvSpPr/>
          <p:nvPr/>
        </p:nvSpPr>
        <p:spPr>
          <a:xfrm>
            <a:off x="3657600" y="63244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90" name="CustomShape 51"/>
          <p:cNvSpPr/>
          <p:nvPr/>
        </p:nvSpPr>
        <p:spPr>
          <a:xfrm>
            <a:off x="4038480" y="61722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91" name="CustomShape 52"/>
          <p:cNvSpPr/>
          <p:nvPr/>
        </p:nvSpPr>
        <p:spPr>
          <a:xfrm>
            <a:off x="7391520" y="43434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92" name="CustomShape 53"/>
          <p:cNvSpPr/>
          <p:nvPr/>
        </p:nvSpPr>
        <p:spPr>
          <a:xfrm>
            <a:off x="5410080" y="541008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93" name="CustomShape 54"/>
          <p:cNvSpPr/>
          <p:nvPr/>
        </p:nvSpPr>
        <p:spPr>
          <a:xfrm>
            <a:off x="5410080" y="43434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39" dur="indefinite" restart="never" nodeType="tmRoot">
          <p:childTnLst>
            <p:seq>
              <p:cTn id="140" dur="indefinite" nodeType="mainSeq"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nodeType="afterEffect" fill="hold" presetClass="path" presetID="63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833 -0.02221 L 0.19167 -0.02221 E">
                                      <p:cBhvr>
                                        <p:cTn id="144" dur="20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000"/>
                            </p:stCondLst>
                            <p:childTnLst>
                              <p:par>
                                <p:cTn id="146" nodeType="afterEffect" fill="hold" presetClass="path" presetID="63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017 -4.97687E-006 L 0.325 0.15542 E">
                                      <p:cBhvr>
                                        <p:cTn id="147" dur="20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000"/>
                            </p:stCondLst>
                            <p:childTnLst>
                              <p:par>
                                <p:cTn id="149" nodeType="afterEffect" fill="hold" presetClass="path" presetID="63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006 4.20907E-006 L 0.44167 0.0444 E">
                                      <p:cBhvr>
                                        <p:cTn id="150" dur="20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6000"/>
                            </p:stCondLst>
                            <p:childTnLst>
                              <p:par>
                                <p:cTn id="152" nodeType="afterEffect" fill="hold" presetClass="path" presetID="56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006 8.97317E-007 L 0.30833 -0.11101 E">
                                      <p:cBhvr>
                                        <p:cTn id="153" dur="20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8000"/>
                            </p:stCondLst>
                            <p:childTnLst>
                              <p:par>
                                <p:cTn id="155" nodeType="afterEffect" fill="hold" presetClass="path" presetID="63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006 1.69288E-006 L 0.84166 -0.04441 E">
                                      <p:cBhvr>
                                        <p:cTn id="156" dur="20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8" nodeType="afterEffect" fill="hold" presetClass="path" presetID="56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006 2.54394E-006 L 0.625 -0.14431 E">
                                      <p:cBhvr>
                                        <p:cTn id="159" dur="20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61" nodeType="afterEffect" fill="hold" presetClass="path" presetID="56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006 3.358E-006 L 0.45 0.29972 E">
                                      <p:cBhvr>
                                        <p:cTn id="162" dur="20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4000"/>
                            </p:stCondLst>
                            <p:childTnLst>
                              <p:par>
                                <p:cTn id="164" nodeType="afterEffect" fill="hold" presetClass="path" presetID="63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017 2.54394E-006 L 0.68333 0.17761 E">
                                      <p:cBhvr>
                                        <p:cTn id="165" dur="20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CustomShape 1"/>
          <p:cNvSpPr/>
          <p:nvPr/>
        </p:nvSpPr>
        <p:spPr>
          <a:xfrm>
            <a:off x="7772400" y="32004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95" name="CustomShape 2"/>
          <p:cNvSpPr/>
          <p:nvPr/>
        </p:nvSpPr>
        <p:spPr>
          <a:xfrm>
            <a:off x="5791320" y="21337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96" name="CustomShape 3"/>
          <p:cNvSpPr/>
          <p:nvPr/>
        </p:nvSpPr>
        <p:spPr>
          <a:xfrm>
            <a:off x="457200" y="1066680"/>
            <a:ext cx="4039200" cy="638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000" algn="ctr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Players by Ranking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397" name="CustomShape 4"/>
          <p:cNvSpPr/>
          <p:nvPr/>
        </p:nvSpPr>
        <p:spPr>
          <a:xfrm>
            <a:off x="4724280" y="1066680"/>
            <a:ext cx="4040640" cy="638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000" algn="ctr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Teams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398" name="CustomShape 5"/>
          <p:cNvSpPr/>
          <p:nvPr/>
        </p:nvSpPr>
        <p:spPr>
          <a:xfrm>
            <a:off x="4645080" y="1752480"/>
            <a:ext cx="2135520" cy="388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AutoNum type="arabicPlain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RenPark</a:t>
            </a: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AutoNum type="arabicPlain" startAt="2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Glen Cade</a:t>
            </a: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AutoNum type="arabicPlain" startAt="3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The Grille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AutoNum type="arabicPlain" startAt="3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M&amp;M Foods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399" name="CustomShape 6"/>
          <p:cNvSpPr/>
          <p:nvPr/>
        </p:nvSpPr>
        <p:spPr>
          <a:xfrm>
            <a:off x="7007400" y="1752480"/>
            <a:ext cx="2135520" cy="3885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AutoNum type="arabicPlain" startAt="5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Roto-Rooter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AutoNum type="arabicPlain" startAt="5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Abacus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AutoNum type="arabicPlain" startAt="5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Westowne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AutoNum type="arabicPlain" startAt="5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Mud Hens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00" name="CustomShape 7"/>
          <p:cNvSpPr/>
          <p:nvPr/>
        </p:nvSpPr>
        <p:spPr>
          <a:xfrm>
            <a:off x="304920" y="1676520"/>
            <a:ext cx="4039200" cy="479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00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b="0" lang="en-US" sz="32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en-US" sz="32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en-US" sz="32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en-US" sz="32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en-US" sz="32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b="0" lang="en-US" sz="32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01" name="CustomShape 8"/>
          <p:cNvSpPr/>
          <p:nvPr/>
        </p:nvSpPr>
        <p:spPr>
          <a:xfrm>
            <a:off x="5410080" y="320040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02" name="CustomShape 9"/>
          <p:cNvSpPr/>
          <p:nvPr/>
        </p:nvSpPr>
        <p:spPr>
          <a:xfrm>
            <a:off x="685800" y="213372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03" name="CustomShape 10"/>
          <p:cNvSpPr/>
          <p:nvPr/>
        </p:nvSpPr>
        <p:spPr>
          <a:xfrm>
            <a:off x="7391520" y="541008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04" name="CustomShape 11"/>
          <p:cNvSpPr/>
          <p:nvPr/>
        </p:nvSpPr>
        <p:spPr>
          <a:xfrm>
            <a:off x="5791320" y="32004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05" name="Line 12"/>
          <p:cNvSpPr/>
          <p:nvPr/>
        </p:nvSpPr>
        <p:spPr>
          <a:xfrm flipH="1">
            <a:off x="4570200" y="1373040"/>
            <a:ext cx="3240" cy="5029200"/>
          </a:xfrm>
          <a:prstGeom prst="line">
            <a:avLst/>
          </a:prstGeom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06" name="CustomShape 13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Fourth Round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07" name="CustomShape 14"/>
          <p:cNvSpPr/>
          <p:nvPr/>
        </p:nvSpPr>
        <p:spPr>
          <a:xfrm>
            <a:off x="239760" y="1676520"/>
            <a:ext cx="1084320" cy="455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18 – 20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408" name="CustomShape 15"/>
          <p:cNvSpPr/>
          <p:nvPr/>
        </p:nvSpPr>
        <p:spPr>
          <a:xfrm>
            <a:off x="3054240" y="1676520"/>
            <a:ext cx="1094760" cy="455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15 – 17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409" name="CustomShape 16"/>
          <p:cNvSpPr/>
          <p:nvPr/>
        </p:nvSpPr>
        <p:spPr>
          <a:xfrm>
            <a:off x="1758600" y="3505320"/>
            <a:ext cx="1094760" cy="455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12 – 14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410" name="CustomShape 17"/>
          <p:cNvSpPr/>
          <p:nvPr/>
        </p:nvSpPr>
        <p:spPr>
          <a:xfrm>
            <a:off x="310320" y="5562720"/>
            <a:ext cx="872280" cy="455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9 - 11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411" name="CustomShape 18"/>
          <p:cNvSpPr/>
          <p:nvPr/>
        </p:nvSpPr>
        <p:spPr>
          <a:xfrm>
            <a:off x="3176280" y="5562720"/>
            <a:ext cx="777600" cy="455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4 – 8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412" name="CustomShape 19"/>
          <p:cNvSpPr/>
          <p:nvPr/>
        </p:nvSpPr>
        <p:spPr>
          <a:xfrm>
            <a:off x="1600200" y="38862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13" name="CustomShape 20"/>
          <p:cNvSpPr/>
          <p:nvPr/>
        </p:nvSpPr>
        <p:spPr>
          <a:xfrm>
            <a:off x="2133720" y="38862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14" name="CustomShape 21"/>
          <p:cNvSpPr/>
          <p:nvPr/>
        </p:nvSpPr>
        <p:spPr>
          <a:xfrm>
            <a:off x="2666880" y="38862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15" name="CustomShape 22"/>
          <p:cNvSpPr/>
          <p:nvPr/>
        </p:nvSpPr>
        <p:spPr>
          <a:xfrm>
            <a:off x="5791320" y="43434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16" name="CustomShape 23"/>
          <p:cNvSpPr/>
          <p:nvPr/>
        </p:nvSpPr>
        <p:spPr>
          <a:xfrm>
            <a:off x="8153280" y="54100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17" name="CustomShape 24"/>
          <p:cNvSpPr/>
          <p:nvPr/>
        </p:nvSpPr>
        <p:spPr>
          <a:xfrm>
            <a:off x="7772400" y="43434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18" name="CustomShape 25"/>
          <p:cNvSpPr/>
          <p:nvPr/>
        </p:nvSpPr>
        <p:spPr>
          <a:xfrm>
            <a:off x="8153280" y="32004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19" name="CustomShape 26"/>
          <p:cNvSpPr/>
          <p:nvPr/>
        </p:nvSpPr>
        <p:spPr>
          <a:xfrm>
            <a:off x="5029200" y="32004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0" name="CustomShape 27"/>
          <p:cNvSpPr/>
          <p:nvPr/>
        </p:nvSpPr>
        <p:spPr>
          <a:xfrm>
            <a:off x="7391520" y="320040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1" name="CustomShape 28"/>
          <p:cNvSpPr/>
          <p:nvPr/>
        </p:nvSpPr>
        <p:spPr>
          <a:xfrm>
            <a:off x="8153280" y="213372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2" name="CustomShape 29"/>
          <p:cNvSpPr/>
          <p:nvPr/>
        </p:nvSpPr>
        <p:spPr>
          <a:xfrm>
            <a:off x="5029200" y="434340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3" name="CustomShape 30"/>
          <p:cNvSpPr/>
          <p:nvPr/>
        </p:nvSpPr>
        <p:spPr>
          <a:xfrm>
            <a:off x="5029200" y="213372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4" name="CustomShape 31"/>
          <p:cNvSpPr/>
          <p:nvPr/>
        </p:nvSpPr>
        <p:spPr>
          <a:xfrm>
            <a:off x="7772400" y="54100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5" name="CustomShape 32"/>
          <p:cNvSpPr/>
          <p:nvPr/>
        </p:nvSpPr>
        <p:spPr>
          <a:xfrm>
            <a:off x="3657600" y="24382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6" name="CustomShape 33"/>
          <p:cNvSpPr/>
          <p:nvPr/>
        </p:nvSpPr>
        <p:spPr>
          <a:xfrm>
            <a:off x="8153280" y="43434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7" name="CustomShape 34"/>
          <p:cNvSpPr/>
          <p:nvPr/>
        </p:nvSpPr>
        <p:spPr>
          <a:xfrm>
            <a:off x="7391520" y="21337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8" name="CustomShape 35"/>
          <p:cNvSpPr/>
          <p:nvPr/>
        </p:nvSpPr>
        <p:spPr>
          <a:xfrm>
            <a:off x="152280" y="60958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9" name="CustomShape 36"/>
          <p:cNvSpPr/>
          <p:nvPr/>
        </p:nvSpPr>
        <p:spPr>
          <a:xfrm>
            <a:off x="685800" y="60958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0" name="CustomShape 37"/>
          <p:cNvSpPr/>
          <p:nvPr/>
        </p:nvSpPr>
        <p:spPr>
          <a:xfrm>
            <a:off x="1219320" y="60958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1" name="CustomShape 38"/>
          <p:cNvSpPr/>
          <p:nvPr/>
        </p:nvSpPr>
        <p:spPr>
          <a:xfrm>
            <a:off x="304920" y="62485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2" name="CustomShape 39"/>
          <p:cNvSpPr/>
          <p:nvPr/>
        </p:nvSpPr>
        <p:spPr>
          <a:xfrm>
            <a:off x="5410080" y="21337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3" name="CustomShape 40"/>
          <p:cNvSpPr/>
          <p:nvPr/>
        </p:nvSpPr>
        <p:spPr>
          <a:xfrm>
            <a:off x="838080" y="62485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4" name="CustomShape 41"/>
          <p:cNvSpPr/>
          <p:nvPr/>
        </p:nvSpPr>
        <p:spPr>
          <a:xfrm>
            <a:off x="1371600" y="62485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5" name="CustomShape 42"/>
          <p:cNvSpPr/>
          <p:nvPr/>
        </p:nvSpPr>
        <p:spPr>
          <a:xfrm>
            <a:off x="5029200" y="54100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6" name="CustomShape 43"/>
          <p:cNvSpPr/>
          <p:nvPr/>
        </p:nvSpPr>
        <p:spPr>
          <a:xfrm>
            <a:off x="2819520" y="60199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7" name="CustomShape 44"/>
          <p:cNvSpPr/>
          <p:nvPr/>
        </p:nvSpPr>
        <p:spPr>
          <a:xfrm>
            <a:off x="3352680" y="60199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8" name="CustomShape 45"/>
          <p:cNvSpPr/>
          <p:nvPr/>
        </p:nvSpPr>
        <p:spPr>
          <a:xfrm>
            <a:off x="3886200" y="60199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9" name="CustomShape 46"/>
          <p:cNvSpPr/>
          <p:nvPr/>
        </p:nvSpPr>
        <p:spPr>
          <a:xfrm>
            <a:off x="5791320" y="54100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0" name="CustomShape 47"/>
          <p:cNvSpPr/>
          <p:nvPr/>
        </p:nvSpPr>
        <p:spPr>
          <a:xfrm>
            <a:off x="3124080" y="63244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1" name="CustomShape 48"/>
          <p:cNvSpPr/>
          <p:nvPr/>
        </p:nvSpPr>
        <p:spPr>
          <a:xfrm>
            <a:off x="7772400" y="21337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2" name="CustomShape 49"/>
          <p:cNvSpPr/>
          <p:nvPr/>
        </p:nvSpPr>
        <p:spPr>
          <a:xfrm>
            <a:off x="3657600" y="63244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3" name="CustomShape 50"/>
          <p:cNvSpPr/>
          <p:nvPr/>
        </p:nvSpPr>
        <p:spPr>
          <a:xfrm>
            <a:off x="4038480" y="61722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4" name="CustomShape 51"/>
          <p:cNvSpPr/>
          <p:nvPr/>
        </p:nvSpPr>
        <p:spPr>
          <a:xfrm>
            <a:off x="7391520" y="43434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5" name="CustomShape 52"/>
          <p:cNvSpPr/>
          <p:nvPr/>
        </p:nvSpPr>
        <p:spPr>
          <a:xfrm>
            <a:off x="5410080" y="541008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6" name="CustomShape 53"/>
          <p:cNvSpPr/>
          <p:nvPr/>
        </p:nvSpPr>
        <p:spPr>
          <a:xfrm>
            <a:off x="5410080" y="43434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66" dur="indefinite" restart="never" nodeType="tmRoot">
          <p:childTnLst>
            <p:seq>
              <p:cTn id="167" dur="indefinite" nodeType="mainSeq"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nodeType="afterEffect" fill="hold" presetClass="emph" presetID="8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1" dur="20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2000"/>
                            </p:stCondLst>
                            <p:childTnLst>
                              <p:par>
                                <p:cTn id="173" nodeType="afterEffect" fill="hold" presetClass="path" presetID="56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3889E-018 6.47549E-008 L 0.9 -0.12211 E">
                                      <p:cBhvr>
                                        <p:cTn id="174" dur="20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4000"/>
                            </p:stCondLst>
                            <p:childTnLst>
                              <p:par>
                                <p:cTn id="176" nodeType="afterEffect" fill="hold" presetClass="path" presetID="56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006 6.47549E-008 L 0.78333 -0.27752 E">
                                      <p:cBhvr>
                                        <p:cTn id="177" dur="20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6000"/>
                            </p:stCondLst>
                            <p:childTnLst>
                              <p:par>
                                <p:cTn id="179" nodeType="afterEffect" fill="hold" presetClass="path" presetID="56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006 1.72988E-006 L 0.91667 -0.42183 E">
                                      <p:cBhvr>
                                        <p:cTn id="180" dur="20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8000"/>
                            </p:stCondLst>
                            <p:childTnLst>
                              <p:par>
                                <p:cTn id="182" nodeType="afterEffect" fill="hold" presetClass="path" presetID="56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12581E-006 L 0.7 -0.25532 E">
                                      <p:cBhvr>
                                        <p:cTn id="183" dur="200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85" nodeType="afterEffect" fill="hold" presetClass="path" presetID="49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006 -4.12581E-006 L 0.39167 0.22202 E">
                                      <p:cBhvr>
                                        <p:cTn id="186" dur="200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88" nodeType="afterEffect" fill="hold" presetClass="path" presetID="56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017 1.72988E-006 L 0.54167 -0.25532 E">
                                      <p:cBhvr>
                                        <p:cTn id="189" dur="20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4000"/>
                            </p:stCondLst>
                            <p:childTnLst>
                              <p:par>
                                <p:cTn id="191" nodeType="afterEffect" fill="hold" presetClass="path" presetID="56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017 2.56244E-006 L 0.36667 -0.41073 E">
                                      <p:cBhvr>
                                        <p:cTn id="192" dur="200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6000"/>
                            </p:stCondLst>
                            <p:childTnLst>
                              <p:par>
                                <p:cTn id="194" nodeType="afterEffect" fill="hold" presetClass="path" presetID="56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006 -4.12581E-006 L 0.5 -0.25532 E">
                                      <p:cBhvr>
                                        <p:cTn id="195" dur="200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CustomShape 1"/>
          <p:cNvSpPr/>
          <p:nvPr/>
        </p:nvSpPr>
        <p:spPr>
          <a:xfrm>
            <a:off x="7467480" y="32004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8" name="CustomShape 2"/>
          <p:cNvSpPr/>
          <p:nvPr/>
        </p:nvSpPr>
        <p:spPr>
          <a:xfrm>
            <a:off x="5486400" y="21337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9" name="CustomShape 3"/>
          <p:cNvSpPr/>
          <p:nvPr/>
        </p:nvSpPr>
        <p:spPr>
          <a:xfrm>
            <a:off x="457200" y="1066680"/>
            <a:ext cx="4039200" cy="638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000" algn="ctr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Players by Ranking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450" name="CustomShape 4"/>
          <p:cNvSpPr/>
          <p:nvPr/>
        </p:nvSpPr>
        <p:spPr>
          <a:xfrm>
            <a:off x="4724280" y="1066680"/>
            <a:ext cx="4040640" cy="638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000" algn="ctr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Teams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451" name="CustomShape 5"/>
          <p:cNvSpPr/>
          <p:nvPr/>
        </p:nvSpPr>
        <p:spPr>
          <a:xfrm>
            <a:off x="304920" y="1676520"/>
            <a:ext cx="4039200" cy="479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00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b="0" lang="en-US" sz="32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en-US" sz="32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en-US" sz="32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en-US" sz="32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en-US" sz="32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b="0" lang="en-US" sz="32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52" name="CustomShape 6"/>
          <p:cNvSpPr/>
          <p:nvPr/>
        </p:nvSpPr>
        <p:spPr>
          <a:xfrm>
            <a:off x="5105520" y="320040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3" name="CustomShape 7"/>
          <p:cNvSpPr/>
          <p:nvPr/>
        </p:nvSpPr>
        <p:spPr>
          <a:xfrm>
            <a:off x="685800" y="213372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4" name="CustomShape 8"/>
          <p:cNvSpPr/>
          <p:nvPr/>
        </p:nvSpPr>
        <p:spPr>
          <a:xfrm>
            <a:off x="7086600" y="541008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5" name="CustomShape 9"/>
          <p:cNvSpPr/>
          <p:nvPr/>
        </p:nvSpPr>
        <p:spPr>
          <a:xfrm>
            <a:off x="5486400" y="32004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6" name="Line 10"/>
          <p:cNvSpPr/>
          <p:nvPr/>
        </p:nvSpPr>
        <p:spPr>
          <a:xfrm flipH="1">
            <a:off x="4570200" y="1373040"/>
            <a:ext cx="3240" cy="5029200"/>
          </a:xfrm>
          <a:prstGeom prst="line">
            <a:avLst/>
          </a:prstGeom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7" name="CustomShape 1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Final Round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58" name="CustomShape 12"/>
          <p:cNvSpPr/>
          <p:nvPr/>
        </p:nvSpPr>
        <p:spPr>
          <a:xfrm>
            <a:off x="234720" y="1676520"/>
            <a:ext cx="1094760" cy="455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18 – 20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459" name="CustomShape 13"/>
          <p:cNvSpPr/>
          <p:nvPr/>
        </p:nvSpPr>
        <p:spPr>
          <a:xfrm>
            <a:off x="3054240" y="1676520"/>
            <a:ext cx="1094760" cy="455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15 – 17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460" name="CustomShape 14"/>
          <p:cNvSpPr/>
          <p:nvPr/>
        </p:nvSpPr>
        <p:spPr>
          <a:xfrm>
            <a:off x="1758600" y="3505320"/>
            <a:ext cx="1094760" cy="455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12 – 14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461" name="CustomShape 15"/>
          <p:cNvSpPr/>
          <p:nvPr/>
        </p:nvSpPr>
        <p:spPr>
          <a:xfrm>
            <a:off x="310320" y="5562720"/>
            <a:ext cx="872280" cy="455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9 - 11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462" name="CustomShape 16"/>
          <p:cNvSpPr/>
          <p:nvPr/>
        </p:nvSpPr>
        <p:spPr>
          <a:xfrm>
            <a:off x="3176280" y="5562720"/>
            <a:ext cx="777600" cy="455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4 – 8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463" name="CustomShape 17"/>
          <p:cNvSpPr/>
          <p:nvPr/>
        </p:nvSpPr>
        <p:spPr>
          <a:xfrm>
            <a:off x="5867280" y="21337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4" name="CustomShape 18"/>
          <p:cNvSpPr/>
          <p:nvPr/>
        </p:nvSpPr>
        <p:spPr>
          <a:xfrm>
            <a:off x="8229600" y="21337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5" name="CustomShape 19"/>
          <p:cNvSpPr/>
          <p:nvPr/>
        </p:nvSpPr>
        <p:spPr>
          <a:xfrm>
            <a:off x="5867280" y="54100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6" name="CustomShape 20"/>
          <p:cNvSpPr/>
          <p:nvPr/>
        </p:nvSpPr>
        <p:spPr>
          <a:xfrm>
            <a:off x="5486400" y="43434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7" name="CustomShape 21"/>
          <p:cNvSpPr/>
          <p:nvPr/>
        </p:nvSpPr>
        <p:spPr>
          <a:xfrm>
            <a:off x="7848720" y="54100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8" name="CustomShape 22"/>
          <p:cNvSpPr/>
          <p:nvPr/>
        </p:nvSpPr>
        <p:spPr>
          <a:xfrm>
            <a:off x="7467480" y="43434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9" name="CustomShape 23"/>
          <p:cNvSpPr/>
          <p:nvPr/>
        </p:nvSpPr>
        <p:spPr>
          <a:xfrm>
            <a:off x="7848720" y="32004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0" name="CustomShape 24"/>
          <p:cNvSpPr/>
          <p:nvPr/>
        </p:nvSpPr>
        <p:spPr>
          <a:xfrm>
            <a:off x="4724280" y="32004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1" name="CustomShape 25"/>
          <p:cNvSpPr/>
          <p:nvPr/>
        </p:nvSpPr>
        <p:spPr>
          <a:xfrm>
            <a:off x="7086600" y="320040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2" name="CustomShape 26"/>
          <p:cNvSpPr/>
          <p:nvPr/>
        </p:nvSpPr>
        <p:spPr>
          <a:xfrm>
            <a:off x="7848720" y="213372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3" name="CustomShape 27"/>
          <p:cNvSpPr/>
          <p:nvPr/>
        </p:nvSpPr>
        <p:spPr>
          <a:xfrm>
            <a:off x="4724280" y="434340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4" name="CustomShape 28"/>
          <p:cNvSpPr/>
          <p:nvPr/>
        </p:nvSpPr>
        <p:spPr>
          <a:xfrm>
            <a:off x="4724280" y="213372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5" name="CustomShape 29"/>
          <p:cNvSpPr/>
          <p:nvPr/>
        </p:nvSpPr>
        <p:spPr>
          <a:xfrm>
            <a:off x="7467480" y="54100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6" name="CustomShape 30"/>
          <p:cNvSpPr/>
          <p:nvPr/>
        </p:nvSpPr>
        <p:spPr>
          <a:xfrm>
            <a:off x="3657600" y="24382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7" name="CustomShape 31"/>
          <p:cNvSpPr/>
          <p:nvPr/>
        </p:nvSpPr>
        <p:spPr>
          <a:xfrm>
            <a:off x="7848720" y="43434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8" name="CustomShape 32"/>
          <p:cNvSpPr/>
          <p:nvPr/>
        </p:nvSpPr>
        <p:spPr>
          <a:xfrm>
            <a:off x="7086600" y="21337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9" name="CustomShape 33"/>
          <p:cNvSpPr/>
          <p:nvPr/>
        </p:nvSpPr>
        <p:spPr>
          <a:xfrm>
            <a:off x="8229600" y="32004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0" name="CustomShape 34"/>
          <p:cNvSpPr/>
          <p:nvPr/>
        </p:nvSpPr>
        <p:spPr>
          <a:xfrm>
            <a:off x="685800" y="60958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1" name="CustomShape 35"/>
          <p:cNvSpPr/>
          <p:nvPr/>
        </p:nvSpPr>
        <p:spPr>
          <a:xfrm>
            <a:off x="5867280" y="43434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2" name="CustomShape 36"/>
          <p:cNvSpPr/>
          <p:nvPr/>
        </p:nvSpPr>
        <p:spPr>
          <a:xfrm>
            <a:off x="8229600" y="54100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3" name="CustomShape 37"/>
          <p:cNvSpPr/>
          <p:nvPr/>
        </p:nvSpPr>
        <p:spPr>
          <a:xfrm>
            <a:off x="5105520" y="21337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4" name="CustomShape 38"/>
          <p:cNvSpPr/>
          <p:nvPr/>
        </p:nvSpPr>
        <p:spPr>
          <a:xfrm>
            <a:off x="838080" y="62485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5" name="CustomShape 39"/>
          <p:cNvSpPr/>
          <p:nvPr/>
        </p:nvSpPr>
        <p:spPr>
          <a:xfrm>
            <a:off x="8229600" y="43434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6" name="CustomShape 40"/>
          <p:cNvSpPr/>
          <p:nvPr/>
        </p:nvSpPr>
        <p:spPr>
          <a:xfrm>
            <a:off x="4724280" y="54100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7" name="CustomShape 41"/>
          <p:cNvSpPr/>
          <p:nvPr/>
        </p:nvSpPr>
        <p:spPr>
          <a:xfrm>
            <a:off x="5867280" y="32004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8" name="CustomShape 42"/>
          <p:cNvSpPr/>
          <p:nvPr/>
        </p:nvSpPr>
        <p:spPr>
          <a:xfrm>
            <a:off x="3352680" y="60199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9" name="CustomShape 43"/>
          <p:cNvSpPr/>
          <p:nvPr/>
        </p:nvSpPr>
        <p:spPr>
          <a:xfrm>
            <a:off x="5486400" y="54100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90" name="CustomShape 44"/>
          <p:cNvSpPr/>
          <p:nvPr/>
        </p:nvSpPr>
        <p:spPr>
          <a:xfrm>
            <a:off x="3124080" y="63244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91" name="CustomShape 45"/>
          <p:cNvSpPr/>
          <p:nvPr/>
        </p:nvSpPr>
        <p:spPr>
          <a:xfrm>
            <a:off x="7467480" y="21337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92" name="CustomShape 46"/>
          <p:cNvSpPr/>
          <p:nvPr/>
        </p:nvSpPr>
        <p:spPr>
          <a:xfrm>
            <a:off x="3657600" y="63244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93" name="CustomShape 47"/>
          <p:cNvSpPr/>
          <p:nvPr/>
        </p:nvSpPr>
        <p:spPr>
          <a:xfrm>
            <a:off x="4038480" y="61722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94" name="CustomShape 48"/>
          <p:cNvSpPr/>
          <p:nvPr/>
        </p:nvSpPr>
        <p:spPr>
          <a:xfrm>
            <a:off x="7086600" y="43434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95" name="CustomShape 49"/>
          <p:cNvSpPr/>
          <p:nvPr/>
        </p:nvSpPr>
        <p:spPr>
          <a:xfrm>
            <a:off x="5105520" y="541008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96" name="CustomShape 50"/>
          <p:cNvSpPr/>
          <p:nvPr/>
        </p:nvSpPr>
        <p:spPr>
          <a:xfrm>
            <a:off x="5105520" y="43434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97" name="CustomShape 51"/>
          <p:cNvSpPr/>
          <p:nvPr/>
        </p:nvSpPr>
        <p:spPr>
          <a:xfrm>
            <a:off x="7007400" y="1752480"/>
            <a:ext cx="2135520" cy="3885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AutoNum type="arabicPlain" startAt="5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Roto-Rooter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AutoNum type="arabicPlain" startAt="5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Abacus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AutoNum type="arabicPlain" startAt="5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Westowne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AutoNum type="arabicPlain" startAt="5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Mud Hens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98" name="CustomShape 52"/>
          <p:cNvSpPr/>
          <p:nvPr/>
        </p:nvSpPr>
        <p:spPr>
          <a:xfrm>
            <a:off x="4645080" y="1752480"/>
            <a:ext cx="2135520" cy="388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AutoNum type="arabicPlain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RenPark</a:t>
            </a: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AutoNum type="arabicPlain" startAt="2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Glen Cade</a:t>
            </a: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AutoNum type="arabicPlain" startAt="3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The Grille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AutoNum type="arabicPlain" startAt="3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M&amp;M Foods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99" name="CustomShape 53"/>
          <p:cNvSpPr/>
          <p:nvPr/>
        </p:nvSpPr>
        <p:spPr>
          <a:xfrm>
            <a:off x="304920" y="3048120"/>
            <a:ext cx="4113720" cy="13705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d310f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Equal Distribution  of Talent Across All Teams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96" dur="indefinite" restart="never" nodeType="tmRoot">
          <p:childTnLst>
            <p:seq>
              <p:cTn id="197" dur="indefinite" nodeType="mainSeq"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nodeType="afterEffect" fill="hold" presetClass="emph" presetID="8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1" dur="2000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2000"/>
                            </p:stCondLst>
                            <p:childTnLst>
                              <p:par>
                                <p:cTn id="203" nodeType="afterEffect" fill="hold" presetClass="path" presetID="56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006 8.97317E-007 L 0.24167 -0.58835 E">
                                      <p:cBhvr>
                                        <p:cTn id="204" dur="20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4000"/>
                            </p:stCondLst>
                            <p:childTnLst>
                              <p:par>
                                <p:cTn id="206" nodeType="afterEffect" fill="hold" presetClass="path" presetID="56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006 1.72988E-006 L 0.60833 -0.42183 E">
                                      <p:cBhvr>
                                        <p:cTn id="207" dur="2000" fill="hold"/>
                                        <p:tgtEl>
                                          <p:spTgt spid="4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6000"/>
                            </p:stCondLst>
                            <p:childTnLst>
                              <p:par>
                                <p:cTn id="209" nodeType="afterEffect" fill="hold" presetClass="path" presetID="56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006 -7.67808E-007 L 0.34167 -0.28862 E">
                                      <p:cBhvr>
                                        <p:cTn id="210" dur="2000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8000"/>
                            </p:stCondLst>
                            <p:childTnLst>
                              <p:par>
                                <p:cTn id="212" nodeType="afterEffect" fill="hold" presetClass="path" presetID="49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006 1.69288E-006 L 0.28333 0.43293 E">
                                      <p:cBhvr>
                                        <p:cTn id="213" dur="2000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5" nodeType="afterEffect" fill="hold" presetClass="path" presetID="56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006 6.47549E-008 L 0.85 -0.59945 E">
                                      <p:cBhvr>
                                        <p:cTn id="216" dur="2000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8" nodeType="afterEffect" fill="hold" presetClass="path" presetID="56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006 -7.67808E-007 L 0.54166 -0.45513 E">
                                      <p:cBhvr>
                                        <p:cTn id="219" dur="2000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14000"/>
                            </p:stCondLst>
                            <p:childTnLst>
                              <p:par>
                                <p:cTn id="221" nodeType="afterEffect" fill="hold" presetClass="path" presetID="49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006 -4.97687E-006 L 0.86666 0.32193 E">
                                      <p:cBhvr>
                                        <p:cTn id="222" dur="2000" fill="hold"/>
                                        <p:tgtEl>
                                          <p:spTgt spid="4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16000"/>
                            </p:stCondLst>
                            <p:childTnLst>
                              <p:par>
                                <p:cTn id="224" nodeType="afterEffect" fill="hold" presetClass="path" presetID="63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006 0 L 0.575 -0.08889 E">
                                      <p:cBhvr>
                                        <p:cTn id="225" dur="2000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18000"/>
                            </p:stCondLst>
                            <p:childTnLst>
                              <p:par>
                                <p:cTn id="227" nodeType="after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29" dur="500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0" dur="500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18500"/>
                            </p:stCondLst>
                            <p:childTnLst>
                              <p:par>
                                <p:cTn id="232" nodeType="afterEffect" fill="hold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id="234" dur="500"/>
                                        <p:tgtEl>
                                          <p:spTgt spid="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6" nodeType="afterEffect" fill="hold" presetClass="emph" presetID="8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7" dur="2000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21000"/>
                            </p:stCondLst>
                            <p:childTnLst>
                              <p:par>
                                <p:cTn id="239" nodeType="after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1" dur="1000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2" dur="1000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43" dur="1000"/>
                                        <p:tgtEl>
                                          <p:spTgt spid="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Player Draft Proposal - 1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380880" y="1295280"/>
            <a:ext cx="8533440" cy="5256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76000"/>
          </a:bodyPr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Each Captain will select the same number of players from each ranked group</a:t>
            </a:r>
            <a:endParaRPr b="0" lang="en-US" sz="32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Captains may select any player from </a:t>
            </a:r>
            <a:r>
              <a:rPr b="0" i="1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any</a:t>
            </a: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 ranked group in </a:t>
            </a:r>
            <a:r>
              <a:rPr b="0" i="1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any</a:t>
            </a: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 round until they have reached their quota for that ranking (note:  Captains pick themselves first)</a:t>
            </a:r>
            <a:endParaRPr b="0" lang="en-US" sz="32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Rounds will go from team 1 to 8 then back from 8 to 1 until finished</a:t>
            </a:r>
            <a:endParaRPr b="0" lang="en-US" sz="32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The ranking of the Captain(s) is included in the maximum allowed from that grouping</a:t>
            </a:r>
            <a:endParaRPr b="0" lang="en-US" sz="32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New Captains get to pick first (random draw if more than one); other Captains choose their draft order randomly</a:t>
            </a:r>
            <a:endParaRPr b="0" lang="en-US" sz="32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There are no protected players</a:t>
            </a:r>
            <a:endParaRPr b="0" lang="en-US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fill="hold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 additive="repl">
                                        <p:cTn id="7" dur="2000"/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nodeType="afterEffect" fill="hold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 additive="repl">
                                        <p:cTn id="11" dur="2000"/>
                                        <p:tgtEl>
                                          <p:spTgt spid="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nodeType="afterEffect" fill="hold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 additive="repl">
                                        <p:cTn id="15" dur="2000"/>
                                        <p:tgtEl>
                                          <p:spTgt spid="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nodeType="afterEffect" fill="hold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 additive="repl">
                                        <p:cTn id="19" dur="2000"/>
                                        <p:tgtEl>
                                          <p:spTgt spid="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nodeType="afterEffect" fill="hold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 additive="repl">
                                        <p:cTn id="23" dur="2000"/>
                                        <p:tgtEl>
                                          <p:spTgt spid="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nodeType="afterEffect" fill="hold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 additive="repl">
                                        <p:cTn id="27" dur="2000"/>
                                        <p:tgtEl>
                                          <p:spTgt spid="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365760" y="1097280"/>
            <a:ext cx="8533440" cy="3291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31000"/>
          </a:bodyPr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Husbands/wives/partners play on the same team unless explicitly requested; the “other half” is placed on the team automatically and does not use a draft pick for that Captain; the Captain “loses” a draft pick at the end of the draft</a:t>
            </a:r>
            <a:endParaRPr b="0" lang="en-US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Each team will have an equal distribution of players from each group</a:t>
            </a:r>
            <a:endParaRPr b="0" lang="en-US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Female players should be distributed as evenly as possible after the draft; adjustments / trades will be made after the draft to ensure this</a:t>
            </a:r>
            <a:endParaRPr b="0" lang="en-US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At the end of the draft, there will be an opportunity to trade one player for another in the same group (ranking) if desired provided another Captain also wishes to trade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457560" y="274680"/>
            <a:ext cx="8228520" cy="1141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Player Draft Proposal - 2</a:t>
            </a:r>
            <a:endParaRPr b="0" lang="en-US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3886200" y="21337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5" name="CustomShape 2"/>
          <p:cNvSpPr/>
          <p:nvPr/>
        </p:nvSpPr>
        <p:spPr>
          <a:xfrm>
            <a:off x="3352680" y="21337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6" name="CustomShape 3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Starting Position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67" name="CustomShape 4"/>
          <p:cNvSpPr/>
          <p:nvPr/>
        </p:nvSpPr>
        <p:spPr>
          <a:xfrm>
            <a:off x="457200" y="1066680"/>
            <a:ext cx="4039200" cy="638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ctr">
              <a:lnSpc>
                <a:spcPct val="100000"/>
              </a:lnSpc>
              <a:spcBef>
                <a:spcPts val="479"/>
              </a:spcBef>
            </a:pPr>
            <a:r>
              <a:rPr b="1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Players by Ranking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68" name="CustomShape 5"/>
          <p:cNvSpPr/>
          <p:nvPr/>
        </p:nvSpPr>
        <p:spPr>
          <a:xfrm>
            <a:off x="304920" y="1676520"/>
            <a:ext cx="4039200" cy="479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0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169" name="CustomShape 6"/>
          <p:cNvSpPr/>
          <p:nvPr/>
        </p:nvSpPr>
        <p:spPr>
          <a:xfrm>
            <a:off x="4724280" y="1066680"/>
            <a:ext cx="4040640" cy="638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ctr">
              <a:lnSpc>
                <a:spcPct val="100000"/>
              </a:lnSpc>
              <a:spcBef>
                <a:spcPts val="479"/>
              </a:spcBef>
            </a:pPr>
            <a:r>
              <a:rPr b="1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Teams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70" name="CustomShape 7"/>
          <p:cNvSpPr/>
          <p:nvPr/>
        </p:nvSpPr>
        <p:spPr>
          <a:xfrm>
            <a:off x="4645080" y="1752480"/>
            <a:ext cx="2135520" cy="3885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AutoNum type="arabicPlain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RenPark</a:t>
            </a: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AutoNum type="arabicPlain" startAt="2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Glen Cade</a:t>
            </a: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AutoNum type="arabicPlain" startAt="3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The Grille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AutoNum type="arabicPlain" startAt="3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M&amp;M Foods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171" name="CustomShape 8"/>
          <p:cNvSpPr/>
          <p:nvPr/>
        </p:nvSpPr>
        <p:spPr>
          <a:xfrm>
            <a:off x="7040880" y="1828800"/>
            <a:ext cx="2135520" cy="3885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AutoNum type="arabicPlain" startAt="5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Roto-Rooter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AutoNum type="arabicPlain" startAt="5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Abacus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AutoNum type="arabicPlain" startAt="5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Westowne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AutoNum type="arabicPlain" startAt="5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Mud Hens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172" name="CustomShape 9"/>
          <p:cNvSpPr/>
          <p:nvPr/>
        </p:nvSpPr>
        <p:spPr>
          <a:xfrm>
            <a:off x="152280" y="213372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3" name="CustomShape 10"/>
          <p:cNvSpPr/>
          <p:nvPr/>
        </p:nvSpPr>
        <p:spPr>
          <a:xfrm>
            <a:off x="685800" y="213372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4" name="CustomShape 11"/>
          <p:cNvSpPr/>
          <p:nvPr/>
        </p:nvSpPr>
        <p:spPr>
          <a:xfrm>
            <a:off x="1219320" y="213372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5" name="CustomShape 12"/>
          <p:cNvSpPr/>
          <p:nvPr/>
        </p:nvSpPr>
        <p:spPr>
          <a:xfrm>
            <a:off x="2819520" y="21337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6" name="Line 13"/>
          <p:cNvSpPr/>
          <p:nvPr/>
        </p:nvSpPr>
        <p:spPr>
          <a:xfrm flipH="1">
            <a:off x="4570200" y="1373040"/>
            <a:ext cx="3240" cy="5029200"/>
          </a:xfrm>
          <a:prstGeom prst="line">
            <a:avLst/>
          </a:prstGeom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7" name="CustomShape 14"/>
          <p:cNvSpPr/>
          <p:nvPr/>
        </p:nvSpPr>
        <p:spPr>
          <a:xfrm>
            <a:off x="234720" y="1676520"/>
            <a:ext cx="1094760" cy="455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18 – 20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78" name="CustomShape 15"/>
          <p:cNvSpPr/>
          <p:nvPr/>
        </p:nvSpPr>
        <p:spPr>
          <a:xfrm>
            <a:off x="3054240" y="1676520"/>
            <a:ext cx="1094760" cy="455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15 – 17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79" name="CustomShape 16"/>
          <p:cNvSpPr/>
          <p:nvPr/>
        </p:nvSpPr>
        <p:spPr>
          <a:xfrm>
            <a:off x="1758600" y="3505320"/>
            <a:ext cx="1094760" cy="455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12 – 14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80" name="CustomShape 17"/>
          <p:cNvSpPr/>
          <p:nvPr/>
        </p:nvSpPr>
        <p:spPr>
          <a:xfrm>
            <a:off x="310320" y="5562720"/>
            <a:ext cx="872280" cy="455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9 - 11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81" name="CustomShape 18"/>
          <p:cNvSpPr/>
          <p:nvPr/>
        </p:nvSpPr>
        <p:spPr>
          <a:xfrm>
            <a:off x="3176280" y="5562720"/>
            <a:ext cx="777600" cy="455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4 – 8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82" name="CustomShape 19"/>
          <p:cNvSpPr/>
          <p:nvPr/>
        </p:nvSpPr>
        <p:spPr>
          <a:xfrm>
            <a:off x="1600200" y="38862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3" name="CustomShape 20"/>
          <p:cNvSpPr/>
          <p:nvPr/>
        </p:nvSpPr>
        <p:spPr>
          <a:xfrm>
            <a:off x="2133720" y="38862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4" name="CustomShape 21"/>
          <p:cNvSpPr/>
          <p:nvPr/>
        </p:nvSpPr>
        <p:spPr>
          <a:xfrm>
            <a:off x="2666880" y="38862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5" name="CustomShape 22"/>
          <p:cNvSpPr/>
          <p:nvPr/>
        </p:nvSpPr>
        <p:spPr>
          <a:xfrm>
            <a:off x="1752480" y="40384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6" name="CustomShape 23"/>
          <p:cNvSpPr/>
          <p:nvPr/>
        </p:nvSpPr>
        <p:spPr>
          <a:xfrm>
            <a:off x="1905120" y="41911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7" name="CustomShape 24"/>
          <p:cNvSpPr/>
          <p:nvPr/>
        </p:nvSpPr>
        <p:spPr>
          <a:xfrm>
            <a:off x="2286000" y="40384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8" name="CustomShape 25"/>
          <p:cNvSpPr/>
          <p:nvPr/>
        </p:nvSpPr>
        <p:spPr>
          <a:xfrm>
            <a:off x="2438280" y="41911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9" name="CustomShape 26"/>
          <p:cNvSpPr/>
          <p:nvPr/>
        </p:nvSpPr>
        <p:spPr>
          <a:xfrm>
            <a:off x="2819520" y="40384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0" name="CustomShape 27"/>
          <p:cNvSpPr/>
          <p:nvPr/>
        </p:nvSpPr>
        <p:spPr>
          <a:xfrm>
            <a:off x="2971800" y="41911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1" name="CustomShape 28"/>
          <p:cNvSpPr/>
          <p:nvPr/>
        </p:nvSpPr>
        <p:spPr>
          <a:xfrm>
            <a:off x="304920" y="228600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2" name="CustomShape 29"/>
          <p:cNvSpPr/>
          <p:nvPr/>
        </p:nvSpPr>
        <p:spPr>
          <a:xfrm>
            <a:off x="457200" y="243828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3" name="CustomShape 30"/>
          <p:cNvSpPr/>
          <p:nvPr/>
        </p:nvSpPr>
        <p:spPr>
          <a:xfrm>
            <a:off x="851040" y="231156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4" name="CustomShape 31"/>
          <p:cNvSpPr/>
          <p:nvPr/>
        </p:nvSpPr>
        <p:spPr>
          <a:xfrm>
            <a:off x="1371600" y="228600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5" name="CustomShape 32"/>
          <p:cNvSpPr/>
          <p:nvPr/>
        </p:nvSpPr>
        <p:spPr>
          <a:xfrm>
            <a:off x="1523880" y="243828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6" name="CustomShape 33"/>
          <p:cNvSpPr/>
          <p:nvPr/>
        </p:nvSpPr>
        <p:spPr>
          <a:xfrm>
            <a:off x="2971800" y="22860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7" name="CustomShape 34"/>
          <p:cNvSpPr/>
          <p:nvPr/>
        </p:nvSpPr>
        <p:spPr>
          <a:xfrm>
            <a:off x="3505320" y="22860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8" name="CustomShape 35"/>
          <p:cNvSpPr/>
          <p:nvPr/>
        </p:nvSpPr>
        <p:spPr>
          <a:xfrm>
            <a:off x="3657600" y="24382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9" name="CustomShape 36"/>
          <p:cNvSpPr/>
          <p:nvPr/>
        </p:nvSpPr>
        <p:spPr>
          <a:xfrm>
            <a:off x="4038480" y="22860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0" name="CustomShape 37"/>
          <p:cNvSpPr/>
          <p:nvPr/>
        </p:nvSpPr>
        <p:spPr>
          <a:xfrm>
            <a:off x="4191120" y="24382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1" name="CustomShape 38"/>
          <p:cNvSpPr/>
          <p:nvPr/>
        </p:nvSpPr>
        <p:spPr>
          <a:xfrm>
            <a:off x="152280" y="60958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2" name="CustomShape 39"/>
          <p:cNvSpPr/>
          <p:nvPr/>
        </p:nvSpPr>
        <p:spPr>
          <a:xfrm>
            <a:off x="685800" y="60958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3" name="CustomShape 40"/>
          <p:cNvSpPr/>
          <p:nvPr/>
        </p:nvSpPr>
        <p:spPr>
          <a:xfrm>
            <a:off x="1219320" y="60958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4" name="CustomShape 41"/>
          <p:cNvSpPr/>
          <p:nvPr/>
        </p:nvSpPr>
        <p:spPr>
          <a:xfrm>
            <a:off x="304920" y="62485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5" name="CustomShape 42"/>
          <p:cNvSpPr/>
          <p:nvPr/>
        </p:nvSpPr>
        <p:spPr>
          <a:xfrm>
            <a:off x="457200" y="64008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6" name="CustomShape 43"/>
          <p:cNvSpPr/>
          <p:nvPr/>
        </p:nvSpPr>
        <p:spPr>
          <a:xfrm>
            <a:off x="838080" y="62485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7" name="CustomShape 44"/>
          <p:cNvSpPr/>
          <p:nvPr/>
        </p:nvSpPr>
        <p:spPr>
          <a:xfrm>
            <a:off x="990720" y="64008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8" name="CustomShape 45"/>
          <p:cNvSpPr/>
          <p:nvPr/>
        </p:nvSpPr>
        <p:spPr>
          <a:xfrm>
            <a:off x="1371600" y="62485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9" name="CustomShape 46"/>
          <p:cNvSpPr/>
          <p:nvPr/>
        </p:nvSpPr>
        <p:spPr>
          <a:xfrm>
            <a:off x="1523880" y="64008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0" name="CustomShape 47"/>
          <p:cNvSpPr/>
          <p:nvPr/>
        </p:nvSpPr>
        <p:spPr>
          <a:xfrm>
            <a:off x="2819520" y="60199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1" name="CustomShape 48"/>
          <p:cNvSpPr/>
          <p:nvPr/>
        </p:nvSpPr>
        <p:spPr>
          <a:xfrm>
            <a:off x="3352680" y="60199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2" name="CustomShape 49"/>
          <p:cNvSpPr/>
          <p:nvPr/>
        </p:nvSpPr>
        <p:spPr>
          <a:xfrm>
            <a:off x="3886200" y="60199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3" name="CustomShape 50"/>
          <p:cNvSpPr/>
          <p:nvPr/>
        </p:nvSpPr>
        <p:spPr>
          <a:xfrm>
            <a:off x="2971800" y="61722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4" name="CustomShape 51"/>
          <p:cNvSpPr/>
          <p:nvPr/>
        </p:nvSpPr>
        <p:spPr>
          <a:xfrm>
            <a:off x="3124080" y="63244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52"/>
          <p:cNvSpPr/>
          <p:nvPr/>
        </p:nvSpPr>
        <p:spPr>
          <a:xfrm>
            <a:off x="3505320" y="61722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53"/>
          <p:cNvSpPr/>
          <p:nvPr/>
        </p:nvSpPr>
        <p:spPr>
          <a:xfrm>
            <a:off x="3657600" y="63244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7" name="CustomShape 54"/>
          <p:cNvSpPr/>
          <p:nvPr/>
        </p:nvSpPr>
        <p:spPr>
          <a:xfrm>
            <a:off x="4038480" y="61722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8" name="CustomShape 55"/>
          <p:cNvSpPr/>
          <p:nvPr/>
        </p:nvSpPr>
        <p:spPr>
          <a:xfrm>
            <a:off x="4191120" y="63244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9" name="CustomShape 56"/>
          <p:cNvSpPr/>
          <p:nvPr/>
        </p:nvSpPr>
        <p:spPr>
          <a:xfrm>
            <a:off x="1003320" y="246384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0" name="CustomShape 57"/>
          <p:cNvSpPr/>
          <p:nvPr/>
        </p:nvSpPr>
        <p:spPr>
          <a:xfrm>
            <a:off x="3124080" y="24382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Selection Process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222" name="CustomShape 2"/>
          <p:cNvSpPr/>
          <p:nvPr/>
        </p:nvSpPr>
        <p:spPr>
          <a:xfrm>
            <a:off x="457200" y="1143000"/>
            <a:ext cx="8228520" cy="4524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Captains may base the order in which they choose players on talent if they wish to do so</a:t>
            </a:r>
            <a:endParaRPr b="0" lang="en-US" sz="3200" spc="-1" strike="noStrike">
              <a:latin typeface="Arial"/>
            </a:endParaRPr>
          </a:p>
          <a:p>
            <a:pPr lvl="1" marL="743040" indent="-2847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select from group 18-20 until quota is reached then go to next group</a:t>
            </a:r>
            <a:endParaRPr b="0" lang="en-US" sz="28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Some may make their choice based on position (e.g. pitcher, shortstop, etc.)</a:t>
            </a:r>
            <a:endParaRPr b="0" lang="en-US" sz="32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Others may make their choice based on individuals they want on their team with no restrictions regarding number of women</a:t>
            </a:r>
            <a:endParaRPr b="0" lang="en-US" sz="3200" spc="-1" strike="noStrike">
              <a:latin typeface="Arial"/>
            </a:endParaRPr>
          </a:p>
          <a:p>
            <a:pPr lvl="1" marL="743040" indent="-2847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neighbour, brother, friend…</a:t>
            </a:r>
            <a:endParaRPr b="0" lang="en-US" sz="28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Or, any combination of the above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8" dur="indefinite" restart="never" nodeType="tmRoot">
          <p:childTnLst>
            <p:seq>
              <p:cTn id="29" dur="indefinite" nodeType="mainSeq"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after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34" dur="1000"/>
                                        <p:tgtEl>
                                          <p:spTgt spid="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nodeType="after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38" dur="1000"/>
                                        <p:tgtEl>
                                          <p:spTgt spid="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nodeType="after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42" dur="1000"/>
                                        <p:tgtEl>
                                          <p:spTgt spid="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nodeType="after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46" dur="1000"/>
                                        <p:tgtEl>
                                          <p:spTgt spid="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nodeType="after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50" dur="1000"/>
                                        <p:tgtEl>
                                          <p:spTgt spid="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nodeType="after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54" dur="1000"/>
                                        <p:tgtEl>
                                          <p:spTgt spid="2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CustomShape 1"/>
          <p:cNvSpPr/>
          <p:nvPr/>
        </p:nvSpPr>
        <p:spPr>
          <a:xfrm>
            <a:off x="3886200" y="21337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CustomShape 2"/>
          <p:cNvSpPr/>
          <p:nvPr/>
        </p:nvSpPr>
        <p:spPr>
          <a:xfrm>
            <a:off x="3352680" y="21337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5" name="CustomShape 3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First Round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226" name="CustomShape 4"/>
          <p:cNvSpPr/>
          <p:nvPr/>
        </p:nvSpPr>
        <p:spPr>
          <a:xfrm>
            <a:off x="457200" y="1066680"/>
            <a:ext cx="4039200" cy="638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ctr">
              <a:lnSpc>
                <a:spcPct val="100000"/>
              </a:lnSpc>
              <a:spcBef>
                <a:spcPts val="479"/>
              </a:spcBef>
            </a:pPr>
            <a:r>
              <a:rPr b="1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Players by Ranking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27" name="CustomShape 5"/>
          <p:cNvSpPr/>
          <p:nvPr/>
        </p:nvSpPr>
        <p:spPr>
          <a:xfrm>
            <a:off x="304920" y="1676520"/>
            <a:ext cx="4039200" cy="479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0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228" name="CustomShape 6"/>
          <p:cNvSpPr/>
          <p:nvPr/>
        </p:nvSpPr>
        <p:spPr>
          <a:xfrm>
            <a:off x="152280" y="213372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7"/>
          <p:cNvSpPr/>
          <p:nvPr/>
        </p:nvSpPr>
        <p:spPr>
          <a:xfrm>
            <a:off x="685800" y="213372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0" name="CustomShape 8"/>
          <p:cNvSpPr/>
          <p:nvPr/>
        </p:nvSpPr>
        <p:spPr>
          <a:xfrm>
            <a:off x="1219320" y="213372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1" name="CustomShape 9"/>
          <p:cNvSpPr/>
          <p:nvPr/>
        </p:nvSpPr>
        <p:spPr>
          <a:xfrm>
            <a:off x="2819520" y="21337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2" name="Line 10"/>
          <p:cNvSpPr/>
          <p:nvPr/>
        </p:nvSpPr>
        <p:spPr>
          <a:xfrm flipH="1">
            <a:off x="4570200" y="1373040"/>
            <a:ext cx="3240" cy="5029200"/>
          </a:xfrm>
          <a:prstGeom prst="line">
            <a:avLst/>
          </a:prstGeom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3" name="CustomShape 11"/>
          <p:cNvSpPr/>
          <p:nvPr/>
        </p:nvSpPr>
        <p:spPr>
          <a:xfrm>
            <a:off x="239760" y="1676520"/>
            <a:ext cx="1084320" cy="455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18 – 20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34" name="CustomShape 12"/>
          <p:cNvSpPr/>
          <p:nvPr/>
        </p:nvSpPr>
        <p:spPr>
          <a:xfrm>
            <a:off x="3054240" y="1676520"/>
            <a:ext cx="1094760" cy="455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15 – 17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35" name="CustomShape 13"/>
          <p:cNvSpPr/>
          <p:nvPr/>
        </p:nvSpPr>
        <p:spPr>
          <a:xfrm>
            <a:off x="1758600" y="3505320"/>
            <a:ext cx="1094760" cy="455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12 – 14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36" name="CustomShape 14"/>
          <p:cNvSpPr/>
          <p:nvPr/>
        </p:nvSpPr>
        <p:spPr>
          <a:xfrm>
            <a:off x="310320" y="5562720"/>
            <a:ext cx="872280" cy="455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9 - 11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37" name="CustomShape 15"/>
          <p:cNvSpPr/>
          <p:nvPr/>
        </p:nvSpPr>
        <p:spPr>
          <a:xfrm>
            <a:off x="3176280" y="5562720"/>
            <a:ext cx="777600" cy="455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4 – 8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38" name="CustomShape 16"/>
          <p:cNvSpPr/>
          <p:nvPr/>
        </p:nvSpPr>
        <p:spPr>
          <a:xfrm>
            <a:off x="1600200" y="38862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9" name="CustomShape 17"/>
          <p:cNvSpPr/>
          <p:nvPr/>
        </p:nvSpPr>
        <p:spPr>
          <a:xfrm>
            <a:off x="2133720" y="38862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0" name="CustomShape 18"/>
          <p:cNvSpPr/>
          <p:nvPr/>
        </p:nvSpPr>
        <p:spPr>
          <a:xfrm>
            <a:off x="2666880" y="38862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1" name="CustomShape 19"/>
          <p:cNvSpPr/>
          <p:nvPr/>
        </p:nvSpPr>
        <p:spPr>
          <a:xfrm>
            <a:off x="1752480" y="40384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2" name="CustomShape 20"/>
          <p:cNvSpPr/>
          <p:nvPr/>
        </p:nvSpPr>
        <p:spPr>
          <a:xfrm>
            <a:off x="1905120" y="41911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3" name="CustomShape 21"/>
          <p:cNvSpPr/>
          <p:nvPr/>
        </p:nvSpPr>
        <p:spPr>
          <a:xfrm>
            <a:off x="2286000" y="40384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4" name="CustomShape 22"/>
          <p:cNvSpPr/>
          <p:nvPr/>
        </p:nvSpPr>
        <p:spPr>
          <a:xfrm>
            <a:off x="2438280" y="41911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5" name="CustomShape 23"/>
          <p:cNvSpPr/>
          <p:nvPr/>
        </p:nvSpPr>
        <p:spPr>
          <a:xfrm>
            <a:off x="2819520" y="40384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4"/>
          <p:cNvSpPr/>
          <p:nvPr/>
        </p:nvSpPr>
        <p:spPr>
          <a:xfrm>
            <a:off x="2971800" y="41911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25"/>
          <p:cNvSpPr/>
          <p:nvPr/>
        </p:nvSpPr>
        <p:spPr>
          <a:xfrm>
            <a:off x="304920" y="228600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6"/>
          <p:cNvSpPr/>
          <p:nvPr/>
        </p:nvSpPr>
        <p:spPr>
          <a:xfrm>
            <a:off x="851040" y="231156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27"/>
          <p:cNvSpPr/>
          <p:nvPr/>
        </p:nvSpPr>
        <p:spPr>
          <a:xfrm>
            <a:off x="1371600" y="228600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0" name="CustomShape 28"/>
          <p:cNvSpPr/>
          <p:nvPr/>
        </p:nvSpPr>
        <p:spPr>
          <a:xfrm>
            <a:off x="1523880" y="243828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1" name="CustomShape 29"/>
          <p:cNvSpPr/>
          <p:nvPr/>
        </p:nvSpPr>
        <p:spPr>
          <a:xfrm>
            <a:off x="2971800" y="22860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2" name="CustomShape 30"/>
          <p:cNvSpPr/>
          <p:nvPr/>
        </p:nvSpPr>
        <p:spPr>
          <a:xfrm>
            <a:off x="3505320" y="22860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31"/>
          <p:cNvSpPr/>
          <p:nvPr/>
        </p:nvSpPr>
        <p:spPr>
          <a:xfrm>
            <a:off x="3657600" y="24382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2"/>
          <p:cNvSpPr/>
          <p:nvPr/>
        </p:nvSpPr>
        <p:spPr>
          <a:xfrm>
            <a:off x="4038480" y="22860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5" name="CustomShape 33"/>
          <p:cNvSpPr/>
          <p:nvPr/>
        </p:nvSpPr>
        <p:spPr>
          <a:xfrm>
            <a:off x="4191120" y="24382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6" name="CustomShape 34"/>
          <p:cNvSpPr/>
          <p:nvPr/>
        </p:nvSpPr>
        <p:spPr>
          <a:xfrm>
            <a:off x="152280" y="60958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7" name="CustomShape 35"/>
          <p:cNvSpPr/>
          <p:nvPr/>
        </p:nvSpPr>
        <p:spPr>
          <a:xfrm>
            <a:off x="685800" y="60958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8" name="CustomShape 36"/>
          <p:cNvSpPr/>
          <p:nvPr/>
        </p:nvSpPr>
        <p:spPr>
          <a:xfrm>
            <a:off x="1219320" y="60958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9" name="CustomShape 37"/>
          <p:cNvSpPr/>
          <p:nvPr/>
        </p:nvSpPr>
        <p:spPr>
          <a:xfrm>
            <a:off x="304920" y="62485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0" name="CustomShape 38"/>
          <p:cNvSpPr/>
          <p:nvPr/>
        </p:nvSpPr>
        <p:spPr>
          <a:xfrm>
            <a:off x="457200" y="64008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1" name="CustomShape 39"/>
          <p:cNvSpPr/>
          <p:nvPr/>
        </p:nvSpPr>
        <p:spPr>
          <a:xfrm>
            <a:off x="838080" y="62485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2" name="CustomShape 40"/>
          <p:cNvSpPr/>
          <p:nvPr/>
        </p:nvSpPr>
        <p:spPr>
          <a:xfrm>
            <a:off x="990720" y="64008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3" name="CustomShape 41"/>
          <p:cNvSpPr/>
          <p:nvPr/>
        </p:nvSpPr>
        <p:spPr>
          <a:xfrm>
            <a:off x="1371600" y="62485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4" name="CustomShape 42"/>
          <p:cNvSpPr/>
          <p:nvPr/>
        </p:nvSpPr>
        <p:spPr>
          <a:xfrm>
            <a:off x="1523880" y="64008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5" name="CustomShape 43"/>
          <p:cNvSpPr/>
          <p:nvPr/>
        </p:nvSpPr>
        <p:spPr>
          <a:xfrm>
            <a:off x="2819520" y="60199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6" name="CustomShape 44"/>
          <p:cNvSpPr/>
          <p:nvPr/>
        </p:nvSpPr>
        <p:spPr>
          <a:xfrm>
            <a:off x="3352680" y="60199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7" name="CustomShape 45"/>
          <p:cNvSpPr/>
          <p:nvPr/>
        </p:nvSpPr>
        <p:spPr>
          <a:xfrm>
            <a:off x="3886200" y="60199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8" name="CustomShape 46"/>
          <p:cNvSpPr/>
          <p:nvPr/>
        </p:nvSpPr>
        <p:spPr>
          <a:xfrm>
            <a:off x="2971800" y="61722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9" name="CustomShape 47"/>
          <p:cNvSpPr/>
          <p:nvPr/>
        </p:nvSpPr>
        <p:spPr>
          <a:xfrm>
            <a:off x="3124080" y="63244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0" name="CustomShape 48"/>
          <p:cNvSpPr/>
          <p:nvPr/>
        </p:nvSpPr>
        <p:spPr>
          <a:xfrm>
            <a:off x="3505320" y="61722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1" name="CustomShape 49"/>
          <p:cNvSpPr/>
          <p:nvPr/>
        </p:nvSpPr>
        <p:spPr>
          <a:xfrm>
            <a:off x="3657600" y="63244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2" name="CustomShape 50"/>
          <p:cNvSpPr/>
          <p:nvPr/>
        </p:nvSpPr>
        <p:spPr>
          <a:xfrm>
            <a:off x="4038480" y="61722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3" name="CustomShape 51"/>
          <p:cNvSpPr/>
          <p:nvPr/>
        </p:nvSpPr>
        <p:spPr>
          <a:xfrm>
            <a:off x="4191120" y="63244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4" name="CustomShape 52"/>
          <p:cNvSpPr/>
          <p:nvPr/>
        </p:nvSpPr>
        <p:spPr>
          <a:xfrm>
            <a:off x="990720" y="243828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275" name="Group 53"/>
          <p:cNvGrpSpPr/>
          <p:nvPr/>
        </p:nvGrpSpPr>
        <p:grpSpPr>
          <a:xfrm>
            <a:off x="3124080" y="2438280"/>
            <a:ext cx="303840" cy="303840"/>
            <a:chOff x="3124080" y="2438280"/>
            <a:chExt cx="303840" cy="303840"/>
          </a:xfrm>
        </p:grpSpPr>
        <p:sp>
          <p:nvSpPr>
            <p:cNvPr id="276" name="CustomShape 54"/>
            <p:cNvSpPr/>
            <p:nvPr/>
          </p:nvSpPr>
          <p:spPr>
            <a:xfrm>
              <a:off x="3124080" y="2438280"/>
              <a:ext cx="303840" cy="303840"/>
            </a:xfrm>
            <a:prstGeom prst="smileyFace">
              <a:avLst>
                <a:gd name="adj" fmla="val 4653"/>
              </a:avLst>
            </a:prstGeom>
            <a:solidFill>
              <a:srgbClr val="ffc000"/>
            </a:solidFill>
            <a:ln>
              <a:solidFill>
                <a:srgbClr val="fd310f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77" name="CustomShape 55"/>
            <p:cNvSpPr/>
            <p:nvPr/>
          </p:nvSpPr>
          <p:spPr>
            <a:xfrm>
              <a:off x="3124080" y="2438280"/>
              <a:ext cx="183600" cy="275760"/>
            </a:xfrm>
            <a:prstGeom prst="rect">
              <a:avLst/>
            </a:prstGeom>
            <a:noFill/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78" name="CustomShape 56"/>
          <p:cNvSpPr/>
          <p:nvPr/>
        </p:nvSpPr>
        <p:spPr>
          <a:xfrm>
            <a:off x="4724280" y="1066680"/>
            <a:ext cx="4040640" cy="638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ctr">
              <a:lnSpc>
                <a:spcPct val="100000"/>
              </a:lnSpc>
              <a:spcBef>
                <a:spcPts val="479"/>
              </a:spcBef>
            </a:pPr>
            <a:r>
              <a:rPr b="1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Teams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79" name="CustomShape 57"/>
          <p:cNvSpPr/>
          <p:nvPr/>
        </p:nvSpPr>
        <p:spPr>
          <a:xfrm>
            <a:off x="4645080" y="1752480"/>
            <a:ext cx="2135520" cy="3885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AutoNum type="arabicPlain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RenPark</a:t>
            </a: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AutoNum type="arabicPlain" startAt="2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Glen Cade</a:t>
            </a: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AutoNum type="arabicPlain" startAt="3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The Grille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AutoNum type="arabicPlain" startAt="3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M&amp;M Foods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80" name="CustomShape 58"/>
          <p:cNvSpPr/>
          <p:nvPr/>
        </p:nvSpPr>
        <p:spPr>
          <a:xfrm>
            <a:off x="7007400" y="1752480"/>
            <a:ext cx="2135520" cy="3885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AutoNum type="arabicPlain" startAt="5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Roto-Rooter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AutoNum type="arabicPlain" startAt="5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Abacus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AutoNum type="arabicPlain" startAt="5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Westowne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AutoNum type="arabicPlain" startAt="5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Mud Hens</a:t>
            </a:r>
            <a:endParaRPr b="0" lang="en-US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5" dur="indefinite" restart="never" nodeType="tmRoot">
          <p:childTnLst>
            <p:seq>
              <p:cTn id="56" dur="indefinite" nodeType="mainSeq"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afterEffect" fill="hold" presetClass="path" presetID="63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006 1.69288E-006 L 0.38334 -0.05551 E">
                                      <p:cBhvr>
                                        <p:cTn id="60" dur="20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nodeType="afterEffect" fill="hold" presetClass="path" presetID="56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006 2.54394E-006 L 0.23333 -0.14431 E">
                                      <p:cBhvr>
                                        <p:cTn id="63" dur="20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nodeType="afterEffect" fill="hold" presetClass="path" presetID="49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006 3.358E-006 L 0.40833 0.28862 E">
                                      <p:cBhvr>
                                        <p:cTn id="66" dur="20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nodeType="afterEffect" fill="hold" presetClass="path" presetID="56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006 -1.60037E-006 L 0.38334 -0.13321 E">
                                      <p:cBhvr>
                                        <p:cTn id="69" dur="20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8000"/>
                            </p:stCondLst>
                            <p:childTnLst>
                              <p:par>
                                <p:cTn id="71" nodeType="afterEffect" fill="hold" presetClass="path" presetID="63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69288E-006 L 0.35 -0.04441 E">
                                      <p:cBhvr>
                                        <p:cTn id="72" dur="20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0"/>
                            </p:stCondLst>
                            <p:childTnLst>
                              <p:par>
                                <p:cTn id="74" nodeType="afterEffect" fill="hold" presetClass="path" presetID="49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0.0074 L 0.72222 0.12581 E">
                                      <p:cBhvr>
                                        <p:cTn id="75" dur="20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nodeType="afterEffect" fill="hold" presetClass="path" presetID="56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7.67808E-007 L 0.35 -0.28862 E">
                                      <p:cBhvr>
                                        <p:cTn id="78" dur="20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4000"/>
                            </p:stCondLst>
                            <p:childTnLst>
                              <p:par>
                                <p:cTn id="80" nodeType="afterEffect" fill="hold" presetClass="path" presetID="49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017 -4.97687E-006 L 0.68333 0.47734 E">
                                      <p:cBhvr>
                                        <p:cTn id="81" dur="2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Second Round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282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The order in which picks are made is reversed in the second round</a:t>
            </a:r>
            <a:endParaRPr b="0" lang="en-US" sz="3200" spc="-1" strike="noStrike">
              <a:latin typeface="Arial"/>
            </a:endParaRPr>
          </a:p>
          <a:p>
            <a:pPr lvl="1" marL="743040" indent="-2847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the team who made the last pick in the first round will pick first in the second round…</a:t>
            </a:r>
            <a:endParaRPr b="0" lang="en-US" sz="2800" spc="-1" strike="noStrike">
              <a:latin typeface="Arial"/>
            </a:endParaRPr>
          </a:p>
          <a:p>
            <a:pPr lvl="1" marL="743040" indent="-2847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…</a:t>
            </a:r>
            <a:r>
              <a:rPr b="0" lang="en-US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and so on from 8 to 1</a:t>
            </a:r>
            <a:endParaRPr b="0" lang="en-US" sz="28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en-US" sz="28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en-US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82" dur="indefinite" restart="never" nodeType="tmRoot">
          <p:childTnLst>
            <p:seq>
              <p:cTn id="83" dur="indefinite" nodeType="mainSeq"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nodeType="after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88" dur="1000"/>
                                        <p:tgtEl>
                                          <p:spTgt spid="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nodeType="after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92" dur="1000"/>
                                        <p:tgtEl>
                                          <p:spTgt spid="2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nodeType="after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96" dur="1000"/>
                                        <p:tgtEl>
                                          <p:spTgt spid="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CustomShape 1"/>
          <p:cNvSpPr/>
          <p:nvPr/>
        </p:nvSpPr>
        <p:spPr>
          <a:xfrm>
            <a:off x="3886200" y="21337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4" name="CustomShape 2"/>
          <p:cNvSpPr/>
          <p:nvPr/>
        </p:nvSpPr>
        <p:spPr>
          <a:xfrm>
            <a:off x="3352680" y="21337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5" name="CustomShape 3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Second Round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286" name="CustomShape 4"/>
          <p:cNvSpPr/>
          <p:nvPr/>
        </p:nvSpPr>
        <p:spPr>
          <a:xfrm>
            <a:off x="457200" y="1066680"/>
            <a:ext cx="4039200" cy="638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ctr">
              <a:lnSpc>
                <a:spcPct val="100000"/>
              </a:lnSpc>
              <a:spcBef>
                <a:spcPts val="479"/>
              </a:spcBef>
            </a:pPr>
            <a:r>
              <a:rPr b="1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Players by Ranking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87" name="CustomShape 5"/>
          <p:cNvSpPr/>
          <p:nvPr/>
        </p:nvSpPr>
        <p:spPr>
          <a:xfrm>
            <a:off x="304920" y="1676520"/>
            <a:ext cx="4039200" cy="479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0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288" name="CustomShape 6"/>
          <p:cNvSpPr/>
          <p:nvPr/>
        </p:nvSpPr>
        <p:spPr>
          <a:xfrm>
            <a:off x="4724280" y="1066680"/>
            <a:ext cx="4040640" cy="638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ctr">
              <a:lnSpc>
                <a:spcPct val="100000"/>
              </a:lnSpc>
              <a:spcBef>
                <a:spcPts val="479"/>
              </a:spcBef>
            </a:pPr>
            <a:r>
              <a:rPr b="1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Teams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89" name="CustomShape 7"/>
          <p:cNvSpPr/>
          <p:nvPr/>
        </p:nvSpPr>
        <p:spPr>
          <a:xfrm>
            <a:off x="4645080" y="1752480"/>
            <a:ext cx="2135520" cy="3885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AutoNum type="arabicPlain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RenPark</a:t>
            </a: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AutoNum type="arabicPlain" startAt="2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Glen Cade</a:t>
            </a: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AutoNum type="arabicPlain" startAt="3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The Grille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AutoNum type="arabicPlain" startAt="3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M&amp;M Foods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90" name="CustomShape 8"/>
          <p:cNvSpPr/>
          <p:nvPr/>
        </p:nvSpPr>
        <p:spPr>
          <a:xfrm>
            <a:off x="7007400" y="1752480"/>
            <a:ext cx="2135520" cy="3885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AutoNum type="arabicPlain" startAt="5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Roto-Rooter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AutoNum type="arabicPlain" startAt="5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Abacus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AutoNum type="arabicPlain" startAt="5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Westowne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AutoNum type="arabicPlain" startAt="5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Mud Hens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91" name="CustomShape 9"/>
          <p:cNvSpPr/>
          <p:nvPr/>
        </p:nvSpPr>
        <p:spPr>
          <a:xfrm>
            <a:off x="152280" y="213372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2" name="CustomShape 10"/>
          <p:cNvSpPr/>
          <p:nvPr/>
        </p:nvSpPr>
        <p:spPr>
          <a:xfrm>
            <a:off x="685800" y="213372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3" name="CustomShape 11"/>
          <p:cNvSpPr/>
          <p:nvPr/>
        </p:nvSpPr>
        <p:spPr>
          <a:xfrm>
            <a:off x="7391520" y="541008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4" name="CustomShape 12"/>
          <p:cNvSpPr/>
          <p:nvPr/>
        </p:nvSpPr>
        <p:spPr>
          <a:xfrm>
            <a:off x="2819520" y="21337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5" name="Line 13"/>
          <p:cNvSpPr/>
          <p:nvPr/>
        </p:nvSpPr>
        <p:spPr>
          <a:xfrm flipH="1">
            <a:off x="4570200" y="1373040"/>
            <a:ext cx="3240" cy="5029200"/>
          </a:xfrm>
          <a:prstGeom prst="line">
            <a:avLst/>
          </a:prstGeom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6" name="CustomShape 14"/>
          <p:cNvSpPr/>
          <p:nvPr/>
        </p:nvSpPr>
        <p:spPr>
          <a:xfrm>
            <a:off x="239760" y="1676520"/>
            <a:ext cx="1084320" cy="455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18 – 20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97" name="CustomShape 15"/>
          <p:cNvSpPr/>
          <p:nvPr/>
        </p:nvSpPr>
        <p:spPr>
          <a:xfrm>
            <a:off x="3054240" y="1676520"/>
            <a:ext cx="1094760" cy="455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15 – 17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98" name="CustomShape 16"/>
          <p:cNvSpPr/>
          <p:nvPr/>
        </p:nvSpPr>
        <p:spPr>
          <a:xfrm>
            <a:off x="1758600" y="3505320"/>
            <a:ext cx="1094760" cy="455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12 – 14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99" name="CustomShape 17"/>
          <p:cNvSpPr/>
          <p:nvPr/>
        </p:nvSpPr>
        <p:spPr>
          <a:xfrm>
            <a:off x="310320" y="5562720"/>
            <a:ext cx="872280" cy="455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9 - 11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300" name="CustomShape 18"/>
          <p:cNvSpPr/>
          <p:nvPr/>
        </p:nvSpPr>
        <p:spPr>
          <a:xfrm>
            <a:off x="3176280" y="5562720"/>
            <a:ext cx="777600" cy="455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4 – 8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301" name="CustomShape 19"/>
          <p:cNvSpPr/>
          <p:nvPr/>
        </p:nvSpPr>
        <p:spPr>
          <a:xfrm>
            <a:off x="1600200" y="38862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2" name="CustomShape 20"/>
          <p:cNvSpPr/>
          <p:nvPr/>
        </p:nvSpPr>
        <p:spPr>
          <a:xfrm>
            <a:off x="2133720" y="38862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3" name="CustomShape 21"/>
          <p:cNvSpPr/>
          <p:nvPr/>
        </p:nvSpPr>
        <p:spPr>
          <a:xfrm>
            <a:off x="2666880" y="38862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4" name="CustomShape 22"/>
          <p:cNvSpPr/>
          <p:nvPr/>
        </p:nvSpPr>
        <p:spPr>
          <a:xfrm>
            <a:off x="1752480" y="40384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5" name="CustomShape 23"/>
          <p:cNvSpPr/>
          <p:nvPr/>
        </p:nvSpPr>
        <p:spPr>
          <a:xfrm>
            <a:off x="1905120" y="41911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6" name="CustomShape 24"/>
          <p:cNvSpPr/>
          <p:nvPr/>
        </p:nvSpPr>
        <p:spPr>
          <a:xfrm>
            <a:off x="2286000" y="40384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7" name="CustomShape 25"/>
          <p:cNvSpPr/>
          <p:nvPr/>
        </p:nvSpPr>
        <p:spPr>
          <a:xfrm>
            <a:off x="2438280" y="41911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8" name="CustomShape 26"/>
          <p:cNvSpPr/>
          <p:nvPr/>
        </p:nvSpPr>
        <p:spPr>
          <a:xfrm>
            <a:off x="2819520" y="40384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9" name="CustomShape 27"/>
          <p:cNvSpPr/>
          <p:nvPr/>
        </p:nvSpPr>
        <p:spPr>
          <a:xfrm>
            <a:off x="5029200" y="32004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0" name="CustomShape 28"/>
          <p:cNvSpPr/>
          <p:nvPr/>
        </p:nvSpPr>
        <p:spPr>
          <a:xfrm>
            <a:off x="7391520" y="320040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1" name="CustomShape 29"/>
          <p:cNvSpPr/>
          <p:nvPr/>
        </p:nvSpPr>
        <p:spPr>
          <a:xfrm>
            <a:off x="457200" y="243828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2" name="CustomShape 30"/>
          <p:cNvSpPr/>
          <p:nvPr/>
        </p:nvSpPr>
        <p:spPr>
          <a:xfrm>
            <a:off x="5029200" y="434340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3" name="CustomShape 31"/>
          <p:cNvSpPr/>
          <p:nvPr/>
        </p:nvSpPr>
        <p:spPr>
          <a:xfrm>
            <a:off x="5029200" y="213372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4" name="CustomShape 32"/>
          <p:cNvSpPr/>
          <p:nvPr/>
        </p:nvSpPr>
        <p:spPr>
          <a:xfrm>
            <a:off x="3505320" y="22860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5" name="CustomShape 33"/>
          <p:cNvSpPr/>
          <p:nvPr/>
        </p:nvSpPr>
        <p:spPr>
          <a:xfrm>
            <a:off x="3657600" y="24382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6" name="CustomShape 34"/>
          <p:cNvSpPr/>
          <p:nvPr/>
        </p:nvSpPr>
        <p:spPr>
          <a:xfrm>
            <a:off x="4038480" y="22860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7" name="CustomShape 35"/>
          <p:cNvSpPr/>
          <p:nvPr/>
        </p:nvSpPr>
        <p:spPr>
          <a:xfrm>
            <a:off x="7391520" y="21337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8" name="CustomShape 36"/>
          <p:cNvSpPr/>
          <p:nvPr/>
        </p:nvSpPr>
        <p:spPr>
          <a:xfrm>
            <a:off x="152280" y="60958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9" name="CustomShape 37"/>
          <p:cNvSpPr/>
          <p:nvPr/>
        </p:nvSpPr>
        <p:spPr>
          <a:xfrm>
            <a:off x="685800" y="60958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0" name="CustomShape 38"/>
          <p:cNvSpPr/>
          <p:nvPr/>
        </p:nvSpPr>
        <p:spPr>
          <a:xfrm>
            <a:off x="1219320" y="60958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1" name="CustomShape 39"/>
          <p:cNvSpPr/>
          <p:nvPr/>
        </p:nvSpPr>
        <p:spPr>
          <a:xfrm>
            <a:off x="304920" y="62485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2" name="CustomShape 40"/>
          <p:cNvSpPr/>
          <p:nvPr/>
        </p:nvSpPr>
        <p:spPr>
          <a:xfrm>
            <a:off x="457200" y="64008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3" name="CustomShape 41"/>
          <p:cNvSpPr/>
          <p:nvPr/>
        </p:nvSpPr>
        <p:spPr>
          <a:xfrm>
            <a:off x="838080" y="62485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4" name="CustomShape 42"/>
          <p:cNvSpPr/>
          <p:nvPr/>
        </p:nvSpPr>
        <p:spPr>
          <a:xfrm>
            <a:off x="990720" y="64008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5" name="CustomShape 43"/>
          <p:cNvSpPr/>
          <p:nvPr/>
        </p:nvSpPr>
        <p:spPr>
          <a:xfrm>
            <a:off x="1371600" y="62485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6" name="CustomShape 44"/>
          <p:cNvSpPr/>
          <p:nvPr/>
        </p:nvSpPr>
        <p:spPr>
          <a:xfrm>
            <a:off x="5029200" y="54100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70c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7" name="CustomShape 45"/>
          <p:cNvSpPr/>
          <p:nvPr/>
        </p:nvSpPr>
        <p:spPr>
          <a:xfrm>
            <a:off x="2819520" y="60199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8" name="CustomShape 46"/>
          <p:cNvSpPr/>
          <p:nvPr/>
        </p:nvSpPr>
        <p:spPr>
          <a:xfrm>
            <a:off x="3352680" y="60199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9" name="CustomShape 47"/>
          <p:cNvSpPr/>
          <p:nvPr/>
        </p:nvSpPr>
        <p:spPr>
          <a:xfrm>
            <a:off x="3886200" y="601992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30" name="CustomShape 48"/>
          <p:cNvSpPr/>
          <p:nvPr/>
        </p:nvSpPr>
        <p:spPr>
          <a:xfrm>
            <a:off x="2971800" y="61722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31" name="CustomShape 49"/>
          <p:cNvSpPr/>
          <p:nvPr/>
        </p:nvSpPr>
        <p:spPr>
          <a:xfrm>
            <a:off x="3124080" y="63244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32" name="CustomShape 50"/>
          <p:cNvSpPr/>
          <p:nvPr/>
        </p:nvSpPr>
        <p:spPr>
          <a:xfrm>
            <a:off x="3505320" y="61722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33" name="CustomShape 51"/>
          <p:cNvSpPr/>
          <p:nvPr/>
        </p:nvSpPr>
        <p:spPr>
          <a:xfrm>
            <a:off x="3657600" y="63244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34" name="CustomShape 52"/>
          <p:cNvSpPr/>
          <p:nvPr/>
        </p:nvSpPr>
        <p:spPr>
          <a:xfrm>
            <a:off x="4038480" y="61722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35" name="CustomShape 53"/>
          <p:cNvSpPr/>
          <p:nvPr/>
        </p:nvSpPr>
        <p:spPr>
          <a:xfrm>
            <a:off x="7391520" y="434340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36" name="CustomShape 54"/>
          <p:cNvSpPr/>
          <p:nvPr/>
        </p:nvSpPr>
        <p:spPr>
          <a:xfrm>
            <a:off x="1003320" y="2463840"/>
            <a:ext cx="303840" cy="3038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37" name="CustomShape 55"/>
          <p:cNvSpPr/>
          <p:nvPr/>
        </p:nvSpPr>
        <p:spPr>
          <a:xfrm>
            <a:off x="3124080" y="2438280"/>
            <a:ext cx="303840" cy="30384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>
            <a:solidFill>
              <a:srgbClr val="fd31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97" dur="indefinite" restart="never" nodeType="tmRoot">
          <p:childTnLst>
            <p:seq>
              <p:cTn id="98" dur="indefinite" nodeType="mainSeq"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nodeType="afterEffect" fill="hold" presetClass="path" presetID="49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58E-006 L 0.475 0.45513 E">
                                      <p:cBhvr>
                                        <p:cTn id="102" dur="20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nodeType="afterEffect" fill="hold" presetClass="path" presetID="63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006 4.20907E-006 L 0.6 0.0444 E">
                                      <p:cBhvr>
                                        <p:cTn id="105" dur="20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4000"/>
                            </p:stCondLst>
                            <p:childTnLst>
                              <p:par>
                                <p:cTn id="107" nodeType="afterEffect" fill="hold" presetClass="path" presetID="49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006 -4.97687E-006 L 0.425 0.15542 E">
                                      <p:cBhvr>
                                        <p:cTn id="108" dur="20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6000"/>
                            </p:stCondLst>
                            <p:childTnLst>
                              <p:par>
                                <p:cTn id="110" nodeType="afterEffect" fill="hold" presetClass="path" presetID="56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8.97317E-007 L 0.46667 -0.58835 E">
                                      <p:cBhvr>
                                        <p:cTn id="111" dur="20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8000"/>
                            </p:stCondLst>
                            <p:childTnLst>
                              <p:par>
                                <p:cTn id="113" nodeType="afterEffect" fill="hold" presetClass="path" presetID="49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006 1.41536E-006 L 0.48194 0.42923 E">
                                      <p:cBhvr>
                                        <p:cTn id="114" dur="20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6" nodeType="afterEffect" fill="hold" presetClass="path" presetID="49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006 1.69288E-006 L 0.25 0.27752 E">
                                      <p:cBhvr>
                                        <p:cTn id="117" dur="20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9" nodeType="afterEffect" fill="hold" presetClass="path" presetID="63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006 -4.97687E-006 L 0.58334 0.15542 E">
                                      <p:cBhvr>
                                        <p:cTn id="120" dur="20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2" nodeType="afterEffect" fill="hold" presetClass="path" presetID="56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006 -1.60037E-006 L 0.54166 -0.62165 E">
                                      <p:cBhvr>
                                        <p:cTn id="123" dur="20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Remaining Rounds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339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The order in which picks are made returns to 1 to 8 in the third round</a:t>
            </a:r>
            <a:endParaRPr b="0" lang="en-US" sz="3200" spc="-1" strike="noStrike">
              <a:latin typeface="Arial"/>
            </a:endParaRPr>
          </a:p>
          <a:p>
            <a:pPr lvl="1" marL="743040" indent="-2847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Subsequent rounds continue alternating from 1 to 8 and 8 to 1 until all players have been selected</a:t>
            </a:r>
            <a:endParaRPr b="0" lang="en-US" sz="28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Once a team has selected their quota in a ranking they cannot select from that group in the remaining rounds</a:t>
            </a:r>
            <a:endParaRPr b="0" lang="en-US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24" dur="indefinite" restart="never" nodeType="tmRoot">
          <p:childTnLst>
            <p:seq>
              <p:cTn id="125" dur="indefinite" nodeType="mainSeq"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nodeType="after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130" dur="1000"/>
                                        <p:tgtEl>
                                          <p:spTgt spid="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nodeType="after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134" dur="1000"/>
                                        <p:tgtEl>
                                          <p:spTgt spid="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000"/>
                            </p:stCondLst>
                            <p:childTnLst>
                              <p:par>
                                <p:cTn id="136" nodeType="after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138" dur="1000"/>
                                        <p:tgtEl>
                                          <p:spTgt spid="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1156</TotalTime>
  <Application>LibreOffice/7.0.6.2$Windows_X86_64 LibreOffice_project/144abb84a525d8e30c9dbbefa69cbbf2d8d4ae3b</Application>
  <AppVersion>15.0000</AppVersion>
  <Words>512</Words>
  <Paragraphs>230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2009-10-25T02:16:56Z</dcterms:created>
  <dc:creator>lindsay</dc:creator>
  <dc:description/>
  <dc:language>en-US</dc:language>
  <cp:lastModifiedBy>Mike Peterson</cp:lastModifiedBy>
  <cp:lastPrinted>2019-03-11T16:37:04Z</cp:lastPrinted>
  <dcterms:modified xsi:type="dcterms:W3CDTF">2021-06-04T15:53:49Z</dcterms:modified>
  <cp:revision>102</cp:revision>
  <dc:subject/>
  <dc:title>Slide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r8>0</vt:r8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r8>0</vt:r8>
  </property>
  <property fmtid="{D5CDD505-2E9C-101B-9397-08002B2CF9AE}" pid="6" name="Notes">
    <vt:r8>1</vt:r8>
  </property>
  <property fmtid="{D5CDD505-2E9C-101B-9397-08002B2CF9AE}" pid="7" name="PresentationFormat">
    <vt:lpwstr>On-screen Show (4:3)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11</vt:i4>
  </property>
</Properties>
</file>